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0" r:id="rId3"/>
    <p:sldId id="291" r:id="rId4"/>
    <p:sldId id="292" r:id="rId5"/>
    <p:sldId id="293" r:id="rId6"/>
    <p:sldId id="295" r:id="rId7"/>
    <p:sldId id="294" r:id="rId8"/>
    <p:sldId id="289" r:id="rId9"/>
    <p:sldId id="259" r:id="rId10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lon" initials="b" lastIdx="2" clrIdx="0">
    <p:extLst>
      <p:ext uri="{19B8F6BF-5375-455C-9EA6-DF929625EA0E}">
        <p15:presenceInfo xmlns:p15="http://schemas.microsoft.com/office/powerpoint/2012/main" userId="ballon" providerId="None"/>
      </p:ext>
    </p:extLst>
  </p:cmAuthor>
  <p:cmAuthor id="2" name="bourgoin" initials="b" lastIdx="2" clrIdx="1">
    <p:extLst>
      <p:ext uri="{19B8F6BF-5375-455C-9EA6-DF929625EA0E}">
        <p15:presenceInfo xmlns:p15="http://schemas.microsoft.com/office/powerpoint/2012/main" userId="bourgo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A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47" autoAdjust="0"/>
  </p:normalViewPr>
  <p:slideViewPr>
    <p:cSldViewPr>
      <p:cViewPr varScale="1">
        <p:scale>
          <a:sx n="69" d="100"/>
          <a:sy n="69" d="100"/>
        </p:scale>
        <p:origin x="1205" y="6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23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7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736" y="0"/>
            <a:ext cx="2946347" cy="4987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D1BECA80-CF12-4A50-B6F3-135C49E42A73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028"/>
            <a:ext cx="2946347" cy="498789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736" y="9431028"/>
            <a:ext cx="2946347" cy="498789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A8D5D192-F75D-4486-B1C9-4FACCDA8D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014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7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736" y="0"/>
            <a:ext cx="2946347" cy="4987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6E87DD81-8364-482B-BEFF-6B347782EBDD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4"/>
            <a:ext cx="5439410" cy="3909863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028"/>
            <a:ext cx="2946347" cy="498789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736" y="9431028"/>
            <a:ext cx="2946347" cy="498789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153C50F2-CD6F-43C3-B50B-DD3A35419A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06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56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44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88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65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84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*Parmi les 15 sensibilisations :</a:t>
            </a:r>
          </a:p>
          <a:p>
            <a:r>
              <a:rPr lang="fr-FR" dirty="0" smtClean="0"/>
              <a:t>- 8 sensibilisations réalisées par l'association Balance Ton Stage sur les VSS pendant un stage.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7 sensibilisations réalisées ou </a:t>
            </a:r>
            <a:r>
              <a:rPr lang="fr-FR" dirty="0" err="1" smtClean="0"/>
              <a:t>co-réalisées</a:t>
            </a:r>
            <a:r>
              <a:rPr lang="fr-FR" dirty="0" smtClean="0"/>
              <a:t> par la mission Égalité, certaines conjointement avec d'autres services ou composantes de l'Université.</a:t>
            </a:r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pPr marL="0" indent="0">
              <a:buFontTx/>
              <a:buNone/>
            </a:pPr>
            <a:r>
              <a:rPr lang="fr-FR" dirty="0" smtClean="0"/>
              <a:t>**Pour les nouveaux personnels, envoi d’un courrier individuel du Président pour indiquer les dates des sessions de formation en 2023.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53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*En 2023 :</a:t>
            </a:r>
          </a:p>
          <a:p>
            <a:r>
              <a:rPr lang="fr-FR" dirty="0" smtClean="0"/>
              <a:t>- les écoles-membres ou écoles-composantes ont une référente égalité femmes-hommes,</a:t>
            </a:r>
          </a:p>
          <a:p>
            <a:r>
              <a:rPr lang="fr-FR" dirty="0" smtClean="0"/>
              <a:t>- l'ensemble des composante de formation (UFR, institut, EUP) a nommé au moins une sentinelle égalité,</a:t>
            </a:r>
          </a:p>
          <a:p>
            <a:r>
              <a:rPr lang="fr-FR" dirty="0" smtClean="0"/>
              <a:t>- 7 UR ou UMR sur 17 ont nommé au moins une sentinelle égalité,</a:t>
            </a:r>
          </a:p>
          <a:p>
            <a:r>
              <a:rPr lang="fr-FR" dirty="0" smtClean="0"/>
              <a:t>- l'ensemble des départements de recherche a nommé au moins une sentinelle égalité, directement au niveau du département ou bien au sein d'un ou plusieurs laboratoires,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9 grandes entités administratives (DGD, SGD,...) de la DGS sur 18 ont nommé au moins une sentinelle égalité.</a:t>
            </a:r>
          </a:p>
          <a:p>
            <a:pPr marL="0" indent="0">
              <a:buFontTx/>
              <a:buNone/>
            </a:pPr>
            <a:endParaRPr lang="fr-FR" dirty="0" smtClean="0"/>
          </a:p>
          <a:p>
            <a:pPr marL="0" indent="0">
              <a:buFontTx/>
              <a:buNone/>
            </a:pPr>
            <a:r>
              <a:rPr lang="fr-FR" dirty="0" smtClean="0"/>
              <a:t>**Actions pour faire connaître la mission égalité et le réseau des sentinelles égalité comme lors des pré-rentrées des </a:t>
            </a:r>
            <a:r>
              <a:rPr lang="fr-FR" dirty="0" err="1" smtClean="0"/>
              <a:t>étudiant·es</a:t>
            </a:r>
            <a:r>
              <a:rPr lang="fr-FR" dirty="0" smtClean="0"/>
              <a:t> ou de la tenue de stands.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55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42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C50F2-CD6F-43C3-B50B-DD3A35419AC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93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nd bleu"/>
          <p:cNvSpPr/>
          <p:nvPr userDrawn="1"/>
        </p:nvSpPr>
        <p:spPr>
          <a:xfrm>
            <a:off x="0" y="2999936"/>
            <a:ext cx="12192000" cy="3858067"/>
          </a:xfrm>
          <a:custGeom>
            <a:avLst/>
            <a:gdLst/>
            <a:ahLst/>
            <a:cxnLst/>
            <a:rect l="l" t="t" r="r" b="b"/>
            <a:pathLst>
              <a:path w="9144000" h="3786504">
                <a:moveTo>
                  <a:pt x="0" y="0"/>
                </a:moveTo>
                <a:lnTo>
                  <a:pt x="9144000" y="0"/>
                </a:lnTo>
                <a:lnTo>
                  <a:pt x="9144000" y="3786187"/>
                </a:lnTo>
                <a:lnTo>
                  <a:pt x="0" y="3786187"/>
                </a:lnTo>
                <a:lnTo>
                  <a:pt x="0" y="0"/>
                </a:lnTo>
                <a:close/>
              </a:path>
            </a:pathLst>
          </a:custGeom>
          <a:solidFill>
            <a:srgbClr val="312E8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027902" y="4575870"/>
            <a:ext cx="3164098" cy="185944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2" r="6061"/>
          <a:stretch/>
        </p:blipFill>
        <p:spPr>
          <a:xfrm>
            <a:off x="2743199" y="0"/>
            <a:ext cx="9448801" cy="463883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9" y="2"/>
            <a:ext cx="1597290" cy="1420491"/>
          </a:xfrm>
          <a:prstGeom prst="rect">
            <a:avLst/>
          </a:prstGeom>
        </p:spPr>
      </p:pic>
      <p:sp>
        <p:nvSpPr>
          <p:cNvPr id="12" name="Titre"/>
          <p:cNvSpPr>
            <a:spLocks noGrp="1"/>
          </p:cNvSpPr>
          <p:nvPr>
            <p:ph type="title" hasCustomPrompt="1"/>
          </p:nvPr>
        </p:nvSpPr>
        <p:spPr>
          <a:xfrm>
            <a:off x="1089458" y="2999424"/>
            <a:ext cx="7749742" cy="2105976"/>
          </a:xfrm>
          <a:prstGeom prst="rect">
            <a:avLst/>
          </a:prstGeom>
        </p:spPr>
        <p:txBody>
          <a:bodyPr anchor="ctr" anchorCtr="0"/>
          <a:lstStyle>
            <a:lvl1pPr>
              <a:defRPr sz="3200" b="1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23" name="Logo Gustave Eiffel"/>
          <p:cNvSpPr/>
          <p:nvPr userDrawn="1"/>
        </p:nvSpPr>
        <p:spPr>
          <a:xfrm>
            <a:off x="1089458" y="5587957"/>
            <a:ext cx="2765571" cy="578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08" y="6227642"/>
            <a:ext cx="1054699" cy="62794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02" y="1147000"/>
            <a:ext cx="3164098" cy="1859441"/>
          </a:xfrm>
          <a:prstGeom prst="rect">
            <a:avLst/>
          </a:prstGeom>
        </p:spPr>
      </p:pic>
      <p:sp>
        <p:nvSpPr>
          <p:cNvPr id="11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36373"/>
            <a:ext cx="2356783" cy="637221"/>
          </a:xfrm>
          <a:prstGeom prst="rect">
            <a:avLst/>
          </a:prstGeom>
        </p:spPr>
        <p:txBody>
          <a:bodyPr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– Prénom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77077"/>
            <a:ext cx="2356783" cy="281153"/>
          </a:xfrm>
          <a:prstGeom prst="rect">
            <a:avLst/>
          </a:prstGeom>
        </p:spPr>
        <p:txBody>
          <a:bodyPr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9189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sous-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nd bleu clair"/>
          <p:cNvSpPr/>
          <p:nvPr userDrawn="1"/>
        </p:nvSpPr>
        <p:spPr>
          <a:xfrm>
            <a:off x="0" y="3012416"/>
            <a:ext cx="12192000" cy="3845903"/>
          </a:xfrm>
          <a:custGeom>
            <a:avLst/>
            <a:gdLst/>
            <a:ahLst/>
            <a:cxnLst/>
            <a:rect l="l" t="t" r="r" b="b"/>
            <a:pathLst>
              <a:path w="9144000" h="3786504">
                <a:moveTo>
                  <a:pt x="0" y="0"/>
                </a:moveTo>
                <a:lnTo>
                  <a:pt x="9144000" y="0"/>
                </a:lnTo>
                <a:lnTo>
                  <a:pt x="9144000" y="3786187"/>
                </a:lnTo>
                <a:lnTo>
                  <a:pt x="0" y="3786187"/>
                </a:lnTo>
                <a:lnTo>
                  <a:pt x="0" y="0"/>
                </a:lnTo>
                <a:close/>
              </a:path>
            </a:pathLst>
          </a:custGeom>
          <a:solidFill>
            <a:srgbClr val="1EAFD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9" y="6225837"/>
            <a:ext cx="1054699" cy="62794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02" y="4565234"/>
            <a:ext cx="3164098" cy="1865538"/>
          </a:xfrm>
          <a:prstGeom prst="rect">
            <a:avLst/>
          </a:prstGeom>
        </p:spPr>
      </p:pic>
      <p:sp>
        <p:nvSpPr>
          <p:cNvPr id="18" name="Fond bleu"/>
          <p:cNvSpPr/>
          <p:nvPr/>
        </p:nvSpPr>
        <p:spPr>
          <a:xfrm>
            <a:off x="2781302" y="0"/>
            <a:ext cx="9410700" cy="4603750"/>
          </a:xfrm>
          <a:custGeom>
            <a:avLst/>
            <a:gdLst/>
            <a:ahLst/>
            <a:cxnLst/>
            <a:rect l="l" t="t" r="r" b="b"/>
            <a:pathLst>
              <a:path w="7058025" h="4603750">
                <a:moveTo>
                  <a:pt x="0" y="0"/>
                </a:moveTo>
                <a:lnTo>
                  <a:pt x="7058025" y="0"/>
                </a:lnTo>
                <a:lnTo>
                  <a:pt x="7058025" y="4603625"/>
                </a:lnTo>
                <a:lnTo>
                  <a:pt x="0" y="4603625"/>
                </a:lnTo>
                <a:lnTo>
                  <a:pt x="0" y="0"/>
                </a:lnTo>
                <a:close/>
              </a:path>
            </a:pathLst>
          </a:custGeom>
          <a:solidFill>
            <a:srgbClr val="312E8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781302" y="3042581"/>
            <a:ext cx="9207498" cy="1516678"/>
          </a:xfrm>
          <a:prstGeom prst="rect">
            <a:avLst/>
          </a:prstGeom>
        </p:spPr>
        <p:txBody>
          <a:bodyPr anchor="ctr" anchorCtr="0"/>
          <a:lstStyle>
            <a:lvl1pPr>
              <a:defRPr sz="2600" b="1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ajouter un sous-titre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02" y="1147000"/>
            <a:ext cx="3164098" cy="185944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9" y="2"/>
            <a:ext cx="1597290" cy="142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"/>
          <p:cNvSpPr>
            <a:spLocks noGrp="1"/>
          </p:cNvSpPr>
          <p:nvPr>
            <p:ph type="title" hasCustomPrompt="1"/>
          </p:nvPr>
        </p:nvSpPr>
        <p:spPr>
          <a:xfrm>
            <a:off x="779848" y="384280"/>
            <a:ext cx="8508016" cy="781912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AJOUTER LE TITRE DE LA PAGE</a:t>
            </a:r>
            <a:endParaRPr lang="fr-FR" dirty="0"/>
          </a:p>
        </p:txBody>
      </p:sp>
      <p:sp>
        <p:nvSpPr>
          <p:cNvPr id="20" name="Corps de texte"/>
          <p:cNvSpPr>
            <a:spLocks noGrp="1"/>
          </p:cNvSpPr>
          <p:nvPr>
            <p:ph type="body" sz="quarter" idx="11" hasCustomPrompt="1"/>
          </p:nvPr>
        </p:nvSpPr>
        <p:spPr>
          <a:xfrm>
            <a:off x="780696" y="2910806"/>
            <a:ext cx="8525019" cy="33002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Cliquez pour ajouter du texte</a:t>
            </a:r>
          </a:p>
        </p:txBody>
      </p:sp>
      <p:sp>
        <p:nvSpPr>
          <p:cNvPr id="19" name="Corps de texte"/>
          <p:cNvSpPr>
            <a:spLocks noGrp="1"/>
          </p:cNvSpPr>
          <p:nvPr>
            <p:ph type="body" sz="quarter" idx="10" hasCustomPrompt="1"/>
          </p:nvPr>
        </p:nvSpPr>
        <p:spPr>
          <a:xfrm>
            <a:off x="780696" y="1390798"/>
            <a:ext cx="8525019" cy="1295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Cliquez pour ajouter du texte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81" y="2"/>
            <a:ext cx="841321" cy="465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doubl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"/>
          <p:cNvSpPr>
            <a:spLocks noGrp="1"/>
          </p:cNvSpPr>
          <p:nvPr>
            <p:ph type="title" hasCustomPrompt="1"/>
          </p:nvPr>
        </p:nvSpPr>
        <p:spPr>
          <a:xfrm>
            <a:off x="779848" y="384280"/>
            <a:ext cx="8508016" cy="781912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AJOUTER LE TITRE DE LA PAGE</a:t>
            </a:r>
            <a:endParaRPr lang="fr-FR" dirty="0"/>
          </a:p>
        </p:txBody>
      </p:sp>
      <p:sp>
        <p:nvSpPr>
          <p:cNvPr id="20" name="Corps de texte"/>
          <p:cNvSpPr>
            <a:spLocks noGrp="1"/>
          </p:cNvSpPr>
          <p:nvPr>
            <p:ph type="body" sz="quarter" idx="11" hasCustomPrompt="1"/>
          </p:nvPr>
        </p:nvSpPr>
        <p:spPr>
          <a:xfrm>
            <a:off x="780697" y="1447800"/>
            <a:ext cx="4096105" cy="476324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Cliquez pour ajouter du texte</a:t>
            </a:r>
          </a:p>
        </p:txBody>
      </p:sp>
      <p:sp>
        <p:nvSpPr>
          <p:cNvPr id="6" name="Corps de texte"/>
          <p:cNvSpPr>
            <a:spLocks noGrp="1"/>
          </p:cNvSpPr>
          <p:nvPr>
            <p:ph type="body" sz="quarter" idx="12" hasCustomPrompt="1"/>
          </p:nvPr>
        </p:nvSpPr>
        <p:spPr>
          <a:xfrm>
            <a:off x="5191761" y="1447800"/>
            <a:ext cx="4096105" cy="476324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Cliquez pour ajouter du texte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81" y="2"/>
            <a:ext cx="841321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93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nd bleu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12E8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5665487" y="2781299"/>
            <a:ext cx="5668479" cy="383741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Prénom Nom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5665487" y="3180106"/>
            <a:ext cx="5668479" cy="383741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exemple@email.com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665487" y="3578913"/>
            <a:ext cx="5668479" cy="383741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06 xx </a:t>
            </a:r>
            <a:r>
              <a:rPr lang="fr-FR" dirty="0" err="1" smtClean="0"/>
              <a:t>xx</a:t>
            </a:r>
            <a:r>
              <a:rPr lang="fr-FR" dirty="0" smtClean="0"/>
              <a:t> </a:t>
            </a:r>
            <a:r>
              <a:rPr lang="fr-FR" dirty="0" err="1" smtClean="0"/>
              <a:t>xx</a:t>
            </a:r>
            <a:r>
              <a:rPr lang="fr-FR" dirty="0" smtClean="0"/>
              <a:t> </a:t>
            </a:r>
            <a:r>
              <a:rPr lang="fr-FR" dirty="0" err="1" smtClean="0"/>
              <a:t>xx</a:t>
            </a:r>
            <a:endParaRPr lang="fr-FR" dirty="0" smtClean="0"/>
          </a:p>
        </p:txBody>
      </p:sp>
      <p:grpSp>
        <p:nvGrpSpPr>
          <p:cNvPr id="40" name="Groupe 39"/>
          <p:cNvGrpSpPr/>
          <p:nvPr userDrawn="1"/>
        </p:nvGrpSpPr>
        <p:grpSpPr>
          <a:xfrm>
            <a:off x="0" y="3650861"/>
            <a:ext cx="3216618" cy="3207140"/>
            <a:chOff x="0" y="3650861"/>
            <a:chExt cx="3216618" cy="3207140"/>
          </a:xfrm>
        </p:grpSpPr>
        <p:pic>
          <p:nvPicPr>
            <p:cNvPr id="41" name="Image 4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6"/>
            <a:stretch/>
          </p:blipFill>
          <p:spPr>
            <a:xfrm>
              <a:off x="0" y="3650861"/>
              <a:ext cx="2064284" cy="1310754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37"/>
            <a:stretch/>
          </p:blipFill>
          <p:spPr>
            <a:xfrm>
              <a:off x="1905864" y="4772535"/>
              <a:ext cx="1310754" cy="2085466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6" b="35303"/>
            <a:stretch/>
          </p:blipFill>
          <p:spPr>
            <a:xfrm>
              <a:off x="0" y="5871928"/>
              <a:ext cx="968038" cy="986072"/>
            </a:xfrm>
            <a:prstGeom prst="rect">
              <a:avLst/>
            </a:prstGeom>
          </p:spPr>
        </p:pic>
      </p:grpSp>
      <p:pic>
        <p:nvPicPr>
          <p:cNvPr id="44" name="Image 4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4"/>
          <a:stretch/>
        </p:blipFill>
        <p:spPr>
          <a:xfrm rot="5400000">
            <a:off x="1896426" y="-6666"/>
            <a:ext cx="1297423" cy="1310754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"/>
          <a:stretch/>
        </p:blipFill>
        <p:spPr>
          <a:xfrm rot="5400000">
            <a:off x="380730" y="751648"/>
            <a:ext cx="1310754" cy="2085466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1" b="35303"/>
          <a:stretch/>
        </p:blipFill>
        <p:spPr>
          <a:xfrm rot="5400000">
            <a:off x="385823" y="-392448"/>
            <a:ext cx="201177" cy="986072"/>
          </a:xfrm>
          <a:prstGeom prst="rect">
            <a:avLst/>
          </a:prstGeom>
        </p:spPr>
      </p:pic>
      <p:sp>
        <p:nvSpPr>
          <p:cNvPr id="48" name="Logo Université Gustave Eiffel"/>
          <p:cNvSpPr/>
          <p:nvPr userDrawn="1"/>
        </p:nvSpPr>
        <p:spPr>
          <a:xfrm>
            <a:off x="5791200" y="4771682"/>
            <a:ext cx="1911910" cy="399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400800"/>
            <a:ext cx="1228784" cy="2539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4" r:id="rId2"/>
    <p:sldLayoutId id="2147483662" r:id="rId3"/>
    <p:sldLayoutId id="2147483667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478622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ssion.egalite@univ-eiffel.f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1089458" y="2999424"/>
            <a:ext cx="6911542" cy="2105976"/>
          </a:xfrm>
        </p:spPr>
        <p:txBody>
          <a:bodyPr/>
          <a:lstStyle/>
          <a:p>
            <a:r>
              <a:rPr lang="fr-FR" sz="3600" dirty="0" smtClean="0"/>
              <a:t>Bilan 2023 du plan égalité</a:t>
            </a:r>
            <a:r>
              <a:rPr lang="fr-FR" dirty="0"/>
              <a:t/>
            </a:r>
            <a:br>
              <a:rPr lang="fr-FR" dirty="0"/>
            </a:br>
            <a:r>
              <a:rPr lang="fr-FR" sz="2800" dirty="0" smtClean="0"/>
              <a:t>CA du 14 décembre 2023</a:t>
            </a:r>
            <a:endParaRPr lang="fr-FR" sz="240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Mission égalité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Décembre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89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79848" y="384280"/>
            <a:ext cx="9888152" cy="781912"/>
          </a:xfrm>
        </p:spPr>
        <p:txBody>
          <a:bodyPr/>
          <a:lstStyle/>
          <a:p>
            <a:r>
              <a:rPr lang="fr-FR" sz="3200" dirty="0" smtClean="0"/>
              <a:t>Axe 1 - Evaluation, prévention et traitement des écarts de rémunération</a:t>
            </a:r>
            <a:endParaRPr lang="fr-FR" sz="32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29400" y="1752600"/>
            <a:ext cx="4724400" cy="2971800"/>
          </a:xfrm>
        </p:spPr>
        <p:txBody>
          <a:bodyPr/>
          <a:lstStyle/>
          <a:p>
            <a:r>
              <a:rPr lang="fr-FR" b="1" dirty="0" smtClean="0"/>
              <a:t>Une étude inédite sur </a:t>
            </a:r>
          </a:p>
          <a:p>
            <a:r>
              <a:rPr lang="fr-FR" b="1" dirty="0" smtClean="0"/>
              <a:t>les écarts de rémunération</a:t>
            </a:r>
          </a:p>
          <a:p>
            <a:endParaRPr lang="fr-FR" sz="9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En 2019, l’écart moyen de rémunération entre les femmes et les hommes s’élève à 14,08 % en défaveur des femmes.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part résiduelle non expliquée des écarts de rémunération s’élève à 2,90 % côté ex-U et 4,2 % côté ex-I.</a:t>
            </a:r>
          </a:p>
          <a:p>
            <a:endParaRPr lang="fr-FR" sz="900" dirty="0"/>
          </a:p>
          <a:p>
            <a:r>
              <a:rPr lang="fr-FR" b="1" dirty="0"/>
              <a:t>Une charte de gestion des personnels contractuels</a:t>
            </a:r>
          </a:p>
        </p:txBody>
      </p:sp>
      <p:sp>
        <p:nvSpPr>
          <p:cNvPr id="11" name="Espace réservé du texte 9"/>
          <p:cNvSpPr txBox="1">
            <a:spLocks/>
          </p:cNvSpPr>
          <p:nvPr/>
        </p:nvSpPr>
        <p:spPr>
          <a:xfrm>
            <a:off x="779848" y="1752600"/>
            <a:ext cx="5849552" cy="2971800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kern="0" dirty="0" smtClean="0"/>
              <a:t>Une meilleure connaissance de la situation des femmes et des hommes en emploi au sein de l’université grâce au rapport social unique (RSU)</a:t>
            </a:r>
          </a:p>
          <a:p>
            <a:endParaRPr lang="fr-FR" sz="900" b="1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Création de la rubrique « égalité professionnelle » dans le RSU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Plus d’1 femme sur 3 qui travaille à l’université est non-permanente (34 % au 31/12/2021 </a:t>
            </a:r>
            <a:r>
              <a:rPr lang="fr-FR" sz="1400" kern="0" dirty="0" smtClean="0"/>
              <a:t>contre 29 % en 2020</a:t>
            </a:r>
            <a:r>
              <a:rPr lang="fr-FR" kern="0" dirty="0" smtClean="0"/>
              <a:t>).</a:t>
            </a:r>
            <a:endParaRPr lang="fr-FR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10</a:t>
            </a:r>
            <a:r>
              <a:rPr lang="fr-FR" kern="0" dirty="0" smtClean="0"/>
              <a:t>0 </a:t>
            </a:r>
            <a:r>
              <a:rPr lang="fr-FR" kern="0" dirty="0"/>
              <a:t>% des </a:t>
            </a:r>
            <a:r>
              <a:rPr lang="fr-FR" kern="0" dirty="0" smtClean="0"/>
              <a:t>10 plus </a:t>
            </a:r>
            <a:r>
              <a:rPr lang="fr-FR" kern="0" dirty="0"/>
              <a:t>hautes rémunérations </a:t>
            </a:r>
            <a:r>
              <a:rPr lang="fr-FR" kern="0" dirty="0" smtClean="0"/>
              <a:t>sont touchées par des hommes </a:t>
            </a:r>
            <a:r>
              <a:rPr lang="fr-FR" sz="1400" kern="0" dirty="0" smtClean="0"/>
              <a:t>(80 % </a:t>
            </a:r>
            <a:r>
              <a:rPr lang="fr-FR" sz="1400" kern="0" dirty="0" smtClean="0"/>
              <a:t>en </a:t>
            </a:r>
            <a:r>
              <a:rPr lang="fr-FR" sz="1400" kern="0" dirty="0" smtClean="0"/>
              <a:t>2020 et 2021)</a:t>
            </a:r>
            <a:r>
              <a:rPr lang="fr-FR" kern="0" dirty="0" smtClean="0"/>
              <a:t>.</a:t>
            </a:r>
            <a:endParaRPr lang="fr-FR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3 personnels sur 4 exerçant à temps partiel sont des femmes (75 % au 31/12/2021 </a:t>
            </a:r>
            <a:r>
              <a:rPr lang="fr-FR" sz="1400" kern="0" dirty="0"/>
              <a:t>contre </a:t>
            </a:r>
            <a:r>
              <a:rPr lang="fr-FR" sz="1400" kern="0" dirty="0" smtClean="0"/>
              <a:t>76 </a:t>
            </a:r>
            <a:r>
              <a:rPr lang="fr-FR" sz="1400" kern="0" dirty="0"/>
              <a:t>% en 2020</a:t>
            </a:r>
            <a:r>
              <a:rPr lang="fr-FR" kern="0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</p:txBody>
      </p:sp>
      <p:cxnSp>
        <p:nvCxnSpPr>
          <p:cNvPr id="3" name="Connecteur droit 2"/>
          <p:cNvCxnSpPr/>
          <p:nvPr/>
        </p:nvCxnSpPr>
        <p:spPr>
          <a:xfrm>
            <a:off x="838200" y="1600200"/>
            <a:ext cx="9753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838200" y="5383649"/>
            <a:ext cx="9829800" cy="1384995"/>
          </a:xfrm>
          <a:prstGeom prst="rect">
            <a:avLst/>
          </a:prstGeom>
          <a:solidFill>
            <a:srgbClr val="E1EAFF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Les chantiers en cours ou qui pourraient être enclenchés dans le cadre du prochain plan égalité 2024-2027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La </a:t>
            </a:r>
            <a:r>
              <a:rPr lang="fr-FR" sz="1400" b="1" dirty="0" smtClean="0"/>
              <a:t>généralisation </a:t>
            </a:r>
            <a:r>
              <a:rPr lang="fr-FR" sz="1400" dirty="0" smtClean="0"/>
              <a:t>et la </a:t>
            </a:r>
            <a:r>
              <a:rPr lang="fr-FR" sz="1400" b="1" dirty="0" smtClean="0"/>
              <a:t>consolidation</a:t>
            </a:r>
            <a:r>
              <a:rPr lang="fr-FR" sz="1400" dirty="0" smtClean="0"/>
              <a:t> des indicateurs </a:t>
            </a:r>
            <a:r>
              <a:rPr lang="fr-FR" sz="1400" dirty="0" err="1" smtClean="0"/>
              <a:t>genrés</a:t>
            </a:r>
            <a:r>
              <a:rPr lang="fr-FR" sz="1400" dirty="0" smtClean="0"/>
              <a:t> de la rubrique « égalité professionnelle » du RSU.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Un travail d’étude sur les </a:t>
            </a:r>
            <a:r>
              <a:rPr lang="fr-FR" sz="1400" b="1" dirty="0" smtClean="0"/>
              <a:t>emplois de valeur égale </a:t>
            </a:r>
            <a:r>
              <a:rPr lang="fr-FR" sz="1400" dirty="0" smtClean="0"/>
              <a:t>au sein de l’université.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L’adoption et la publication de </a:t>
            </a:r>
            <a:r>
              <a:rPr lang="fr-FR" sz="1400" b="1" dirty="0" smtClean="0"/>
              <a:t>règles d’attribution du CIA/PIE </a:t>
            </a:r>
            <a:r>
              <a:rPr lang="fr-FR" sz="1400" dirty="0" smtClean="0"/>
              <a:t>plus harmonisées.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Des </a:t>
            </a:r>
            <a:r>
              <a:rPr lang="fr-FR" sz="1400" b="1" dirty="0" smtClean="0"/>
              <a:t>mesures correctives de rattrapage </a:t>
            </a:r>
            <a:r>
              <a:rPr lang="fr-FR" sz="1400" dirty="0" smtClean="0"/>
              <a:t>des écarts de rémunération en défaveur des femmes en mobilisant notamment l’enveloppe attribuée en 2023 pour répondre aux exigences de la </a:t>
            </a:r>
            <a:r>
              <a:rPr lang="fr-FR" sz="1400" dirty="0" smtClean="0">
                <a:hlinkClick r:id="rId3"/>
              </a:rPr>
              <a:t>loi du 19 juillet 2023</a:t>
            </a:r>
            <a:r>
              <a:rPr lang="fr-FR" sz="1400" dirty="0" smtClean="0"/>
              <a:t>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9259" r="3704" b="5555"/>
          <a:stretch/>
        </p:blipFill>
        <p:spPr>
          <a:xfrm>
            <a:off x="9980958" y="609600"/>
            <a:ext cx="1906242" cy="175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79848" y="384280"/>
            <a:ext cx="9888152" cy="781912"/>
          </a:xfrm>
        </p:spPr>
        <p:txBody>
          <a:bodyPr/>
          <a:lstStyle/>
          <a:p>
            <a:r>
              <a:rPr lang="fr-FR" sz="3200" dirty="0" smtClean="0"/>
              <a:t>Axe 2 – Garantie de l’égal accès des femmes et des hommes aux corps, cadres d’emploi, grades et emplois de la fonction publique</a:t>
            </a:r>
            <a:endParaRPr lang="fr-FR" sz="32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7162799" y="2109842"/>
            <a:ext cx="3886200" cy="1300068"/>
          </a:xfrm>
        </p:spPr>
        <p:txBody>
          <a:bodyPr/>
          <a:lstStyle/>
          <a:p>
            <a:r>
              <a:rPr lang="fr-FR" b="1" dirty="0" smtClean="0"/>
              <a:t>Des partenariats et des actions de communication et de sensibilisation pour lutter contre les stéréotypes de genre dans un continuum formation et emploi</a:t>
            </a:r>
          </a:p>
        </p:txBody>
      </p:sp>
      <p:sp>
        <p:nvSpPr>
          <p:cNvPr id="11" name="Espace réservé du texte 9"/>
          <p:cNvSpPr txBox="1">
            <a:spLocks/>
          </p:cNvSpPr>
          <p:nvPr/>
        </p:nvSpPr>
        <p:spPr>
          <a:xfrm>
            <a:off x="779848" y="2133601"/>
            <a:ext cx="6306752" cy="3428999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kern="0" dirty="0" smtClean="0"/>
              <a:t>Une meilleure connaissance de la répartition </a:t>
            </a:r>
            <a:r>
              <a:rPr lang="fr-FR" b="1" kern="0" dirty="0" err="1" smtClean="0"/>
              <a:t>genrée</a:t>
            </a:r>
            <a:r>
              <a:rPr lang="fr-FR" b="1" kern="0" dirty="0" smtClean="0"/>
              <a:t> des postes d’encadrement</a:t>
            </a:r>
          </a:p>
          <a:p>
            <a:endParaRPr lang="fr-FR" sz="500" b="1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41 % de Vice-présidentes ou directrices d’école en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38 </a:t>
            </a:r>
            <a:r>
              <a:rPr lang="fr-FR" kern="0" dirty="0"/>
              <a:t>% </a:t>
            </a:r>
            <a:r>
              <a:rPr lang="fr-FR" kern="0" dirty="0" smtClean="0"/>
              <a:t>de directrices de composantes de formation et de recherche en 2023 </a:t>
            </a:r>
            <a:r>
              <a:rPr lang="fr-FR" sz="1400" kern="0" dirty="0" smtClean="0"/>
              <a:t>(contre 39 % en 2021)</a:t>
            </a:r>
            <a:r>
              <a:rPr lang="fr-FR" kern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61% de directrices de service en 2023 </a:t>
            </a:r>
            <a:r>
              <a:rPr lang="fr-FR" sz="1400" kern="0" dirty="0"/>
              <a:t>(contre </a:t>
            </a:r>
            <a:r>
              <a:rPr lang="fr-FR" sz="1400" kern="0" dirty="0" smtClean="0"/>
              <a:t>52 </a:t>
            </a:r>
            <a:r>
              <a:rPr lang="fr-FR" sz="1400" kern="0" dirty="0"/>
              <a:t>% en 2021)</a:t>
            </a:r>
            <a:r>
              <a:rPr lang="fr-FR" kern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kern="0" dirty="0" smtClean="0"/>
          </a:p>
          <a:p>
            <a:r>
              <a:rPr lang="fr-FR" b="1" kern="0" dirty="0" smtClean="0"/>
              <a:t>Une meilleure diffusion des données </a:t>
            </a:r>
            <a:r>
              <a:rPr lang="fr-FR" b="1" kern="0" dirty="0" err="1" smtClean="0"/>
              <a:t>genrées</a:t>
            </a:r>
            <a:r>
              <a:rPr lang="fr-FR" b="1" kern="0" dirty="0" smtClean="0"/>
              <a:t> et du langage égalitaire dans les processus de recrutement</a:t>
            </a:r>
          </a:p>
          <a:p>
            <a:endParaRPr lang="fr-FR" sz="500" b="1" kern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Une rubrique </a:t>
            </a:r>
            <a:r>
              <a:rPr lang="fr-FR" dirty="0"/>
              <a:t>d’aide au recrutement</a:t>
            </a:r>
            <a:r>
              <a:rPr lang="fr-FR" b="1" dirty="0"/>
              <a:t> </a:t>
            </a:r>
            <a:r>
              <a:rPr lang="fr-FR" dirty="0"/>
              <a:t>sur le site internet de la mission Égalité : </a:t>
            </a:r>
            <a:r>
              <a:rPr lang="fr-FR" dirty="0" smtClean="0">
                <a:solidFill>
                  <a:schemeClr val="accent1"/>
                </a:solidFill>
              </a:rPr>
              <a:t>https</a:t>
            </a:r>
            <a:r>
              <a:rPr lang="fr-FR" dirty="0">
                <a:solidFill>
                  <a:schemeClr val="accent1"/>
                </a:solidFill>
              </a:rPr>
              <a:t>://mission-egalite.univ-gustave-eiffel.fr/ressources/recrutement/ </a:t>
            </a:r>
          </a:p>
          <a:p>
            <a:endParaRPr lang="fr-FR" b="1" kern="0" dirty="0" smtClean="0"/>
          </a:p>
        </p:txBody>
      </p:sp>
      <p:cxnSp>
        <p:nvCxnSpPr>
          <p:cNvPr id="3" name="Connecteur droit 2"/>
          <p:cNvCxnSpPr/>
          <p:nvPr/>
        </p:nvCxnSpPr>
        <p:spPr>
          <a:xfrm>
            <a:off x="838200" y="2057400"/>
            <a:ext cx="9753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79848" y="5715000"/>
            <a:ext cx="9829800" cy="954107"/>
          </a:xfrm>
          <a:prstGeom prst="rect">
            <a:avLst/>
          </a:prstGeom>
          <a:solidFill>
            <a:srgbClr val="E1EAFF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Les chantiers en cours ou qui pourraient être enclenchés dans le cadre du prochain plan égalité 2024-2027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Suivre</a:t>
            </a:r>
            <a:r>
              <a:rPr lang="fr-FR" sz="1400" dirty="0"/>
              <a:t>, sur quelques métiers-types et formations de l’université, l’évolution de la part de femmes et </a:t>
            </a:r>
            <a:r>
              <a:rPr lang="fr-FR" sz="1400" dirty="0" smtClean="0"/>
              <a:t>d’hommes.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Améliorer l’encadrement des critères d’évaluation des recrutements.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Etc. (voir plan égalité)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3932617"/>
            <a:ext cx="2243138" cy="1582338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080" y="3803057"/>
            <a:ext cx="161544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79848" y="384280"/>
            <a:ext cx="9888152" cy="781912"/>
          </a:xfrm>
        </p:spPr>
        <p:txBody>
          <a:bodyPr/>
          <a:lstStyle/>
          <a:p>
            <a:r>
              <a:rPr lang="fr-FR" sz="3200" dirty="0" smtClean="0"/>
              <a:t>Axe 3 – Articulation entre vie personnelle et vie professionnelle</a:t>
            </a:r>
            <a:endParaRPr lang="fr-FR" sz="3200" dirty="0"/>
          </a:p>
        </p:txBody>
      </p:sp>
      <p:sp>
        <p:nvSpPr>
          <p:cNvPr id="11" name="Espace réservé du texte 9"/>
          <p:cNvSpPr txBox="1">
            <a:spLocks/>
          </p:cNvSpPr>
          <p:nvPr/>
        </p:nvSpPr>
        <p:spPr>
          <a:xfrm>
            <a:off x="779848" y="1524000"/>
            <a:ext cx="9430952" cy="3182977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fr-FR" sz="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/>
              <a:t>Extension du bénéfice des </a:t>
            </a:r>
            <a:r>
              <a:rPr lang="fr-FR" b="1" kern="0" dirty="0"/>
              <a:t>tickets restaurants </a:t>
            </a:r>
            <a:r>
              <a:rPr lang="fr-FR" kern="0" dirty="0"/>
              <a:t>pour les journées </a:t>
            </a:r>
            <a:r>
              <a:rPr lang="fr-FR" kern="0" dirty="0" err="1"/>
              <a:t>télétravaillées</a:t>
            </a:r>
            <a:r>
              <a:rPr lang="fr-FR" kern="0" dirty="0"/>
              <a:t> pour les campus qui en bénéficient (Lille et Méditerranée</a:t>
            </a:r>
            <a:r>
              <a:rPr lang="fr-FR" kern="0" dirty="0" smtClean="0"/>
              <a:t>).</a:t>
            </a:r>
            <a:endParaRPr lang="fr-FR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A compter de septembre 2024, généralisation </a:t>
            </a:r>
            <a:r>
              <a:rPr lang="fr-FR" kern="0" dirty="0"/>
              <a:t>de la possibilité d'un </a:t>
            </a:r>
            <a:r>
              <a:rPr lang="fr-FR" b="1" kern="0" dirty="0"/>
              <a:t>passage à 4 jours et demi</a:t>
            </a:r>
            <a:r>
              <a:rPr lang="fr-FR" kern="0" dirty="0"/>
              <a:t> de travail/semaine dans le cadre d’un temps complet</a:t>
            </a:r>
            <a:r>
              <a:rPr lang="fr-FR" kern="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A compter de janvier 2024</a:t>
            </a:r>
            <a:r>
              <a:rPr lang="fr-FR" kern="0" dirty="0"/>
              <a:t>, généralisation </a:t>
            </a:r>
            <a:r>
              <a:rPr lang="fr-FR" kern="0" dirty="0" smtClean="0"/>
              <a:t>de </a:t>
            </a:r>
            <a:r>
              <a:rPr lang="fr-FR" kern="0" dirty="0"/>
              <a:t>la possibilité de </a:t>
            </a:r>
            <a:r>
              <a:rPr lang="fr-FR" kern="0" dirty="0" smtClean="0"/>
              <a:t>bénéficier </a:t>
            </a:r>
            <a:r>
              <a:rPr lang="fr-FR" kern="0" dirty="0"/>
              <a:t>de </a:t>
            </a:r>
            <a:r>
              <a:rPr lang="fr-FR" b="1" kern="0" dirty="0"/>
              <a:t>4 demi-journées </a:t>
            </a:r>
            <a:r>
              <a:rPr lang="fr-FR" b="1" kern="0" dirty="0" smtClean="0"/>
              <a:t>d'indisposition annuelles</a:t>
            </a:r>
            <a:r>
              <a:rPr lang="fr-FR" kern="0" dirty="0" smtClean="0"/>
              <a:t>. Il s’agit d’autorisations spéciales d’absence (ASA).</a:t>
            </a:r>
            <a:endParaRPr lang="fr-FR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/>
              <a:t>C</a:t>
            </a:r>
            <a:r>
              <a:rPr lang="fr-FR" kern="0" dirty="0" smtClean="0"/>
              <a:t>réation d’un </a:t>
            </a:r>
            <a:r>
              <a:rPr lang="fr-FR" b="1" kern="0" dirty="0" smtClean="0"/>
              <a:t>guide des aides sociales </a:t>
            </a:r>
            <a:r>
              <a:rPr lang="fr-FR" kern="0" dirty="0" smtClean="0"/>
              <a:t>et d’un </a:t>
            </a:r>
            <a:r>
              <a:rPr lang="fr-FR" b="1" kern="0" dirty="0" smtClean="0"/>
              <a:t>guide des droits et des aides à la parentalité </a:t>
            </a:r>
            <a:r>
              <a:rPr lang="fr-FR" kern="0" dirty="0" smtClean="0"/>
              <a:t>par le service d’action sociale pour les </a:t>
            </a:r>
            <a:r>
              <a:rPr lang="fr-FR" kern="0" dirty="0" err="1" smtClean="0"/>
              <a:t>agent·es</a:t>
            </a:r>
            <a:r>
              <a:rPr lang="fr-FR" kern="0" dirty="0" smtClean="0"/>
              <a:t> ex-U.</a:t>
            </a:r>
            <a:endParaRPr lang="fr-FR" sz="5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Une fois la rentrée 2023 passée, mise </a:t>
            </a:r>
            <a:r>
              <a:rPr lang="fr-FR" kern="0" dirty="0"/>
              <a:t>à disposition par le service de la vie étudiante </a:t>
            </a:r>
            <a:r>
              <a:rPr lang="fr-FR" kern="0" dirty="0" smtClean="0"/>
              <a:t>de </a:t>
            </a:r>
            <a:r>
              <a:rPr lang="fr-FR" b="1" kern="0" dirty="0" smtClean="0"/>
              <a:t>« passes tiers-lieu » pour les </a:t>
            </a:r>
            <a:r>
              <a:rPr lang="fr-FR" b="1" kern="0" dirty="0" err="1" smtClean="0"/>
              <a:t>étudiant·es</a:t>
            </a:r>
            <a:r>
              <a:rPr lang="fr-FR" kern="0" dirty="0" smtClean="0"/>
              <a:t> dans le cadre d’une convention passée avec le département de Seine-et-Marne pour un « point d’accès université 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Distribution de </a:t>
            </a:r>
            <a:r>
              <a:rPr lang="fr-FR" b="1" kern="0" dirty="0" smtClean="0"/>
              <a:t>300 culottes menstruelles bio </a:t>
            </a:r>
            <a:r>
              <a:rPr lang="fr-FR" kern="0" dirty="0" smtClean="0"/>
              <a:t>pour les personnels et les </a:t>
            </a:r>
            <a:r>
              <a:rPr lang="fr-FR" kern="0" dirty="0" err="1" smtClean="0"/>
              <a:t>étudiant·es</a:t>
            </a:r>
            <a:r>
              <a:rPr lang="fr-FR" kern="0" dirty="0" smtClean="0"/>
              <a:t>.</a:t>
            </a:r>
            <a:endParaRPr lang="fr-FR" kern="0" dirty="0"/>
          </a:p>
          <a:p>
            <a:endParaRPr lang="fr-FR" kern="0" dirty="0" smtClean="0"/>
          </a:p>
        </p:txBody>
      </p:sp>
      <p:cxnSp>
        <p:nvCxnSpPr>
          <p:cNvPr id="3" name="Connecteur droit 2"/>
          <p:cNvCxnSpPr/>
          <p:nvPr/>
        </p:nvCxnSpPr>
        <p:spPr>
          <a:xfrm>
            <a:off x="838200" y="1600200"/>
            <a:ext cx="9753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38200" y="5334000"/>
            <a:ext cx="9829800" cy="1384995"/>
          </a:xfrm>
          <a:prstGeom prst="rect">
            <a:avLst/>
          </a:prstGeom>
          <a:solidFill>
            <a:srgbClr val="E1EAFF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Les chantiers en cours ou qui pourraient être enclenchés dans le cadre du prochain plan égalité 2024-2027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Un travail </a:t>
            </a:r>
            <a:r>
              <a:rPr lang="fr-FR" sz="1400" dirty="0"/>
              <a:t>d’étude </a:t>
            </a:r>
            <a:r>
              <a:rPr lang="fr-FR" sz="1400" dirty="0" smtClean="0"/>
              <a:t>sur les effets du </a:t>
            </a:r>
            <a:r>
              <a:rPr lang="fr-FR" sz="1400" dirty="0"/>
              <a:t>télétravail </a:t>
            </a:r>
            <a:r>
              <a:rPr lang="fr-FR" sz="1400" dirty="0" smtClean="0"/>
              <a:t>sur la réduction du temps </a:t>
            </a:r>
            <a:r>
              <a:rPr lang="fr-FR" sz="1400" dirty="0"/>
              <a:t>partiel à partir des données 2019-2022</a:t>
            </a:r>
            <a:r>
              <a:rPr lang="fr-FR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Un travail avec le service d’action sociale, </a:t>
            </a:r>
            <a:r>
              <a:rPr lang="fr-FR" sz="1400" dirty="0"/>
              <a:t>la DGDRH, les assistantes sociales ou les PRH (côté ex-I) et la mission DDRS pour </a:t>
            </a:r>
            <a:r>
              <a:rPr lang="fr-FR" sz="1400" dirty="0" smtClean="0"/>
              <a:t>réfléchir </a:t>
            </a:r>
            <a:r>
              <a:rPr lang="fr-FR" sz="1400" dirty="0"/>
              <a:t>aux mesures possibles à mettre en </a:t>
            </a:r>
            <a:r>
              <a:rPr lang="fr-FR" sz="1400" dirty="0" smtClean="0"/>
              <a:t>œuvre </a:t>
            </a:r>
            <a:r>
              <a:rPr lang="fr-FR" sz="1400" dirty="0"/>
              <a:t>pour rendre plus lisibles les aides existantes auprès des personnels et/ou des </a:t>
            </a:r>
            <a:r>
              <a:rPr lang="fr-FR" sz="1400" dirty="0" err="1"/>
              <a:t>étudiant·es</a:t>
            </a:r>
            <a:r>
              <a:rPr lang="fr-FR" sz="1400" dirty="0"/>
              <a:t> et tendre vers plus d'égalité pour les prestations où il est possible d'agir en faveur des publics concernés. </a:t>
            </a:r>
            <a:endParaRPr lang="fr-FR" sz="14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0" y="2190440"/>
            <a:ext cx="1969451" cy="27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79848" y="384280"/>
            <a:ext cx="9888152" cy="781912"/>
          </a:xfrm>
        </p:spPr>
        <p:txBody>
          <a:bodyPr/>
          <a:lstStyle/>
          <a:p>
            <a:r>
              <a:rPr lang="fr-FR" sz="3200" dirty="0" smtClean="0"/>
              <a:t>Axe 4 – Lutte contre le harcèlement, les discriminations, les violences sexistes et sexuelles, les stéréotypes et les biais de genre</a:t>
            </a:r>
            <a:endParaRPr lang="fr-FR" sz="3200" dirty="0"/>
          </a:p>
        </p:txBody>
      </p:sp>
      <p:sp>
        <p:nvSpPr>
          <p:cNvPr id="11" name="Espace réservé du texte 9"/>
          <p:cNvSpPr txBox="1">
            <a:spLocks/>
          </p:cNvSpPr>
          <p:nvPr/>
        </p:nvSpPr>
        <p:spPr>
          <a:xfrm>
            <a:off x="779848" y="2117355"/>
            <a:ext cx="9601200" cy="3429000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kern="0" dirty="0" smtClean="0"/>
              <a:t>Une meilleure connaissance des inégalités entre les étudiantes et les étudiants </a:t>
            </a:r>
          </a:p>
          <a:p>
            <a:r>
              <a:rPr lang="fr-FR" b="1" kern="0" dirty="0" smtClean="0"/>
              <a:t>et des discriminations à l’égard du public étudiant</a:t>
            </a:r>
          </a:p>
          <a:p>
            <a:endParaRPr lang="fr-FR" sz="500" b="1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Publication de </a:t>
            </a:r>
            <a:r>
              <a:rPr lang="fr-FR" b="1" kern="0" dirty="0" smtClean="0"/>
              <a:t>2 rapports d’études de l’ONDES </a:t>
            </a:r>
            <a:r>
              <a:rPr lang="fr-FR" kern="0" dirty="0" smtClean="0"/>
              <a:t>en 2023 : le 2</a:t>
            </a:r>
            <a:r>
              <a:rPr lang="fr-FR" kern="0" baseline="30000" dirty="0" smtClean="0"/>
              <a:t>ème</a:t>
            </a:r>
            <a:r>
              <a:rPr lang="fr-FR" kern="0" dirty="0" smtClean="0"/>
              <a:t> volet de l’enquête nationale sur les discriminations dans l’accès en master ; une étude sur l’orientation universitaire et les inégalités de genre sur le marché du travail. </a:t>
            </a:r>
            <a:endParaRPr lang="fr-FR" sz="5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La création et la diffusion du deuxième </a:t>
            </a:r>
            <a:r>
              <a:rPr lang="fr-FR" b="1" kern="0" dirty="0" smtClean="0"/>
              <a:t>tableau de bord du genre de l’OFIPE</a:t>
            </a:r>
            <a:r>
              <a:rPr lang="fr-FR" kern="0" dirty="0" smtClean="0"/>
              <a:t>.</a:t>
            </a:r>
            <a:endParaRPr lang="fr-FR" sz="50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Réalisation de l’enquête « </a:t>
            </a:r>
            <a:r>
              <a:rPr lang="fr-FR" b="1" kern="0" dirty="0" smtClean="0"/>
              <a:t>REMEDE</a:t>
            </a:r>
            <a:r>
              <a:rPr lang="fr-FR" kern="0" dirty="0" smtClean="0"/>
              <a:t> » par l’</a:t>
            </a:r>
            <a:r>
              <a:rPr lang="fr-FR" b="1" kern="0" dirty="0" smtClean="0"/>
              <a:t>ONDES</a:t>
            </a:r>
            <a:r>
              <a:rPr lang="fr-FR" kern="0" dirty="0" smtClean="0"/>
              <a:t> et la </a:t>
            </a:r>
            <a:r>
              <a:rPr lang="fr-FR" b="1" kern="0" dirty="0" smtClean="0"/>
              <a:t>CPED</a:t>
            </a:r>
            <a:r>
              <a:rPr lang="fr-FR" kern="0" dirty="0" smtClean="0"/>
              <a:t> : état des lieux des actions de prévention et de sensibilisation sur l’égalité et la lutte contre les discriminations mises en place dans les établissements d’enseignement supérieur et de recherche. </a:t>
            </a:r>
            <a:endParaRPr lang="fr-FR" sz="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</a:t>
            </a:r>
            <a:r>
              <a:rPr lang="fr-FR" dirty="0"/>
              <a:t>projet de recherche </a:t>
            </a:r>
            <a:r>
              <a:rPr lang="fr-FR" b="1" dirty="0"/>
              <a:t>« ESTRADES » financé par l’ANR </a:t>
            </a:r>
            <a:r>
              <a:rPr lang="fr-FR" dirty="0"/>
              <a:t>est toujours en cours</a:t>
            </a:r>
            <a:r>
              <a:rPr lang="fr-F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valorisation de </a:t>
            </a:r>
            <a:r>
              <a:rPr lang="fr-FR" b="1" dirty="0" smtClean="0"/>
              <a:t>projets étudiants </a:t>
            </a:r>
            <a:r>
              <a:rPr lang="fr-FR" dirty="0" smtClean="0"/>
              <a:t>sur les </a:t>
            </a:r>
            <a:r>
              <a:rPr lang="fr-FR" b="1" dirty="0" err="1" smtClean="0"/>
              <a:t>féminicides</a:t>
            </a:r>
            <a:r>
              <a:rPr lang="fr-FR" dirty="0" smtClean="0"/>
              <a:t> et les </a:t>
            </a:r>
            <a:r>
              <a:rPr lang="fr-FR" b="1" dirty="0" smtClean="0"/>
              <a:t>pratiques </a:t>
            </a:r>
            <a:r>
              <a:rPr lang="fr-FR" b="1" dirty="0" err="1" smtClean="0"/>
              <a:t>genrées</a:t>
            </a:r>
            <a:r>
              <a:rPr lang="fr-FR" b="1" dirty="0" smtClean="0"/>
              <a:t> sur la cité Descartes</a:t>
            </a:r>
            <a:r>
              <a:rPr lang="fr-FR" dirty="0" smtClean="0"/>
              <a:t>.</a:t>
            </a:r>
            <a:endParaRPr lang="fr-FR" dirty="0"/>
          </a:p>
          <a:p>
            <a:endParaRPr lang="fr-FR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</p:txBody>
      </p:sp>
      <p:cxnSp>
        <p:nvCxnSpPr>
          <p:cNvPr id="3" name="Connecteur droit 2"/>
          <p:cNvCxnSpPr/>
          <p:nvPr/>
        </p:nvCxnSpPr>
        <p:spPr>
          <a:xfrm>
            <a:off x="838200" y="1981200"/>
            <a:ext cx="9753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09600" y="5560946"/>
            <a:ext cx="10058400" cy="1169551"/>
          </a:xfrm>
          <a:prstGeom prst="rect">
            <a:avLst/>
          </a:prstGeom>
          <a:solidFill>
            <a:srgbClr val="E1EAFF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Les chantiers en cours ou qui pourraient être enclenchés dans le cadre du prochain plan égalité 2024-2027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L’établissement d’un état des lieux de toutes les formes de violences sexistes, sexuelles et discriminatoires à l’égard du public étudiant et des personnels de l’université.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La réalisation et la publication de nouvelles études de l’ONDES et l’encouragement aux projets étudiants ou de recherche.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L’intégration de données </a:t>
            </a:r>
            <a:r>
              <a:rPr lang="fr-FR" sz="1400" dirty="0" err="1" smtClean="0"/>
              <a:t>genrées</a:t>
            </a:r>
            <a:r>
              <a:rPr lang="fr-FR" sz="1400" dirty="0" smtClean="0"/>
              <a:t> pertinentes dans les études réalisées par l’OFIPE.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048" y="2318549"/>
            <a:ext cx="1716342" cy="24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19150" y="169969"/>
            <a:ext cx="9888152" cy="1430232"/>
          </a:xfrm>
        </p:spPr>
        <p:txBody>
          <a:bodyPr/>
          <a:lstStyle/>
          <a:p>
            <a:r>
              <a:rPr lang="fr-FR" sz="3000" dirty="0" smtClean="0"/>
              <a:t>Axe 4 – Lutte contre le harcèlement, les discriminations, les violences sexistes et sexuelles, les stéréotypes et les biais de genre</a:t>
            </a:r>
            <a:endParaRPr lang="fr-FR" sz="3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7010400" y="1736346"/>
            <a:ext cx="4572000" cy="4196930"/>
          </a:xfrm>
        </p:spPr>
        <p:txBody>
          <a:bodyPr/>
          <a:lstStyle/>
          <a:p>
            <a:r>
              <a:rPr lang="fr-FR" b="1" dirty="0"/>
              <a:t>L’adoption de documents de cadrage</a:t>
            </a:r>
          </a:p>
          <a:p>
            <a:endParaRPr lang="fr-FR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Procédure révisée de signalement </a:t>
            </a:r>
            <a:r>
              <a:rPr lang="fr-FR" sz="1400" dirty="0"/>
              <a:t>et de traitement des actes de violence, de discrimination, de harcèlement et d'agissements sexistes.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Adoption d’un nouveau </a:t>
            </a:r>
            <a:r>
              <a:rPr lang="fr-FR" sz="1400" b="1" dirty="0"/>
              <a:t>règlement intérieur </a:t>
            </a:r>
            <a:r>
              <a:rPr lang="fr-FR" sz="1400" dirty="0"/>
              <a:t>intégrant les définitions d’une partie des principales formes de VSS et de discriminations. </a:t>
            </a:r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Nouvelle convention de </a:t>
            </a:r>
            <a:r>
              <a:rPr lang="fr-FR" sz="1400" dirty="0" smtClean="0"/>
              <a:t>stage et d’apprentissage.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dirty="0"/>
          </a:p>
          <a:p>
            <a:r>
              <a:rPr lang="fr-FR" b="1" dirty="0" smtClean="0"/>
              <a:t>Le traitement des situations de violences et l’accompagnement des victimes</a:t>
            </a:r>
          </a:p>
          <a:p>
            <a:endParaRPr lang="fr-FR" sz="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41 signalements en 2022 (+100 % par rapport à 2021).</a:t>
            </a:r>
            <a:endParaRPr lang="fr-FR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3 enquêtes internes lancées pour les signalements 2022 et 1 saisine de la section disciplinaire.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La mise en place de </a:t>
            </a:r>
            <a:r>
              <a:rPr lang="fr-FR" sz="1400" b="1" dirty="0" smtClean="0"/>
              <a:t>permanences juridiques avec le CIDFF</a:t>
            </a:r>
            <a:r>
              <a:rPr lang="fr-FR" sz="1400" dirty="0" smtClean="0"/>
              <a:t> Sud Est Francilien.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11" name="Espace réservé du texte 9"/>
          <p:cNvSpPr txBox="1">
            <a:spLocks/>
          </p:cNvSpPr>
          <p:nvPr/>
        </p:nvSpPr>
        <p:spPr>
          <a:xfrm>
            <a:off x="228600" y="1774448"/>
            <a:ext cx="6781800" cy="4196930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kern="0" dirty="0" smtClean="0"/>
              <a:t>Le déploiement d’une communication ciblée et d’outils de prévention</a:t>
            </a:r>
          </a:p>
          <a:p>
            <a:endParaRPr lang="fr-FR" sz="5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Lettres d’informations, courriels</a:t>
            </a:r>
            <a:r>
              <a:rPr lang="fr-FR" sz="1400" dirty="0"/>
              <a:t>, actualités </a:t>
            </a:r>
            <a:r>
              <a:rPr lang="fr-FR" sz="1400" dirty="0" smtClean="0"/>
              <a:t>intranet et internet, </a:t>
            </a:r>
            <a:r>
              <a:rPr lang="fr-FR" sz="1400" dirty="0"/>
              <a:t>messages sur les réseaux sociaux, </a:t>
            </a:r>
            <a:r>
              <a:rPr lang="fr-FR" sz="1400" dirty="0" smtClean="0"/>
              <a:t>fiche ressources, campagnes d’affichages, flyers, vidéo.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Présentation et communication du bilan 2021-2022 des signalements.</a:t>
            </a:r>
          </a:p>
          <a:p>
            <a:endParaRPr lang="fr-FR" sz="500" dirty="0"/>
          </a:p>
          <a:p>
            <a:r>
              <a:rPr lang="fr-FR" b="1" dirty="0" smtClean="0"/>
              <a:t>Des actions </a:t>
            </a:r>
            <a:r>
              <a:rPr lang="fr-FR" b="1" dirty="0"/>
              <a:t>de sensibilisations et de </a:t>
            </a:r>
            <a:r>
              <a:rPr lang="fr-FR" b="1" dirty="0" smtClean="0"/>
              <a:t>formations</a:t>
            </a:r>
          </a:p>
          <a:p>
            <a:endParaRPr lang="fr-FR" sz="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Interventions dans </a:t>
            </a:r>
            <a:r>
              <a:rPr lang="fr-FR" sz="1400" b="1" dirty="0" smtClean="0"/>
              <a:t>76 réunions de pré-rentrées en 2022 </a:t>
            </a:r>
            <a:r>
              <a:rPr lang="fr-FR" sz="1400" dirty="0" smtClean="0"/>
              <a:t>(+ 3 stands de rentrée), touchant près de </a:t>
            </a:r>
            <a:r>
              <a:rPr lang="fr-FR" sz="1400" b="1" dirty="0" smtClean="0"/>
              <a:t>6 294 </a:t>
            </a:r>
            <a:r>
              <a:rPr lang="fr-FR" sz="1400" b="1" dirty="0" err="1" smtClean="0"/>
              <a:t>étudiant·es</a:t>
            </a:r>
            <a:r>
              <a:rPr lang="fr-FR" sz="1400" dirty="0" smtClean="0"/>
              <a:t>, toutes filières et années confondues.</a:t>
            </a:r>
            <a:endParaRPr lang="fr-FR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28 sessions de sensibilisations aux violences sexistes et sexuelles auprès des </a:t>
            </a:r>
            <a:r>
              <a:rPr lang="fr-FR" sz="1400" dirty="0" err="1" smtClean="0"/>
              <a:t>étudiant·es</a:t>
            </a:r>
            <a:r>
              <a:rPr lang="fr-FR" sz="1400" dirty="0"/>
              <a:t> </a:t>
            </a:r>
            <a:r>
              <a:rPr lang="fr-FR" sz="1400" dirty="0" smtClean="0"/>
              <a:t>(15) et des personnels (13) pour l’année universitaire 2022-2023*.</a:t>
            </a:r>
            <a:endParaRPr lang="fr-FR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63 </a:t>
            </a:r>
            <a:r>
              <a:rPr lang="fr-FR" sz="1400" dirty="0"/>
              <a:t>sessions de </a:t>
            </a:r>
            <a:r>
              <a:rPr lang="fr-FR" sz="1400" dirty="0" smtClean="0"/>
              <a:t>sensibilisation </a:t>
            </a:r>
            <a:r>
              <a:rPr lang="fr-FR" sz="1400" dirty="0"/>
              <a:t>ou de </a:t>
            </a:r>
            <a:r>
              <a:rPr lang="fr-FR" sz="1400" dirty="0" smtClean="0"/>
              <a:t>formation </a:t>
            </a:r>
            <a:r>
              <a:rPr lang="fr-FR" sz="1400" dirty="0"/>
              <a:t>(1/2j à 1j) </a:t>
            </a:r>
            <a:r>
              <a:rPr lang="fr-FR" sz="1400" dirty="0" smtClean="0"/>
              <a:t>réalisées</a:t>
            </a:r>
            <a:r>
              <a:rPr lang="fr-FR" sz="1400" dirty="0"/>
              <a:t> </a:t>
            </a:r>
            <a:r>
              <a:rPr lang="fr-FR" sz="1400" dirty="0" smtClean="0"/>
              <a:t>depuis 2019 auprès des personnels (17 en 2023). </a:t>
            </a:r>
            <a:endParaRPr lang="fr-FR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Depuis 2019, </a:t>
            </a:r>
            <a:r>
              <a:rPr lang="fr-FR" sz="1400" b="1" dirty="0" smtClean="0"/>
              <a:t>18 % des personnels </a:t>
            </a:r>
            <a:r>
              <a:rPr lang="fr-FR" sz="1400" dirty="0" smtClean="0"/>
              <a:t>ont suivi au moins une sensibilisation à l’égalité ou à l’appréhension des violences sexistes ou sexuelles.</a:t>
            </a:r>
            <a:endParaRPr lang="fr-FR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Depuis 2019, 1 agente sur 4 a participé à au moins une session contre 12 % des agents</a:t>
            </a:r>
            <a:r>
              <a:rPr lang="fr-FR" sz="1400" dirty="0" smtClean="0"/>
              <a:t>**</a:t>
            </a:r>
            <a:r>
              <a:rPr lang="fr-FR" sz="1400" b="1" dirty="0" smtClean="0"/>
              <a:t>.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</p:txBody>
      </p:sp>
      <p:cxnSp>
        <p:nvCxnSpPr>
          <p:cNvPr id="3" name="Connecteur droit 2"/>
          <p:cNvCxnSpPr/>
          <p:nvPr/>
        </p:nvCxnSpPr>
        <p:spPr>
          <a:xfrm>
            <a:off x="819150" y="1638302"/>
            <a:ext cx="9753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61951" y="5943600"/>
            <a:ext cx="10210799" cy="892552"/>
          </a:xfrm>
          <a:prstGeom prst="rect">
            <a:avLst/>
          </a:prstGeom>
          <a:solidFill>
            <a:srgbClr val="E1EAFF"/>
          </a:solidFill>
          <a:ln w="19050">
            <a:solidFill>
              <a:schemeClr val="tx1"/>
            </a:solidFill>
            <a:prstDash val="dash"/>
          </a:ln>
        </p:spPr>
        <p:txBody>
          <a:bodyPr wrap="square" numCol="2" rtlCol="0">
            <a:spAutoFit/>
          </a:bodyPr>
          <a:lstStyle/>
          <a:p>
            <a:r>
              <a:rPr lang="fr-FR" sz="1300" b="1" dirty="0"/>
              <a:t>Les chantiers en cours ou qui pourraient être enclenchés dans le cadre du prochain plan égalité 2024-2027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smtClean="0"/>
              <a:t>Former les personnels ciblés qui ne sont pas encore formés.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smtClean="0"/>
              <a:t>Finaliser et faire valider le tableau de gestion des archives du dispositif de signalement.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smtClean="0"/>
              <a:t>Poursuite du travail engagé pour valoriser et accroître la représentation de femmes scientifiques dans les espaces de l’Université.</a:t>
            </a:r>
          </a:p>
        </p:txBody>
      </p:sp>
    </p:spTree>
    <p:extLst>
      <p:ext uri="{BB962C8B-B14F-4D97-AF65-F5344CB8AC3E}">
        <p14:creationId xmlns:p14="http://schemas.microsoft.com/office/powerpoint/2010/main" val="7185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838200" y="5396805"/>
            <a:ext cx="9829800" cy="1384995"/>
          </a:xfrm>
          <a:prstGeom prst="rect">
            <a:avLst/>
          </a:prstGeom>
          <a:solidFill>
            <a:srgbClr val="E1EAFF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Les chantiers en cours ou qui pourraient être enclenchés dans le cadre du prochain plan égalité </a:t>
            </a:r>
            <a:r>
              <a:rPr lang="fr-FR" sz="1400" b="1" dirty="0" smtClean="0"/>
              <a:t>2024-2027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Amélioration du site internet de la mission égalité.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Adoption et communication de la procédure révisée relative au changement de prénom d’usage pour les </a:t>
            </a:r>
            <a:r>
              <a:rPr lang="fr-FR" sz="1400" dirty="0" err="1" smtClean="0"/>
              <a:t>étudiant·es</a:t>
            </a:r>
            <a:r>
              <a:rPr lang="fr-FR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Engagement du chantier de plan égalité 2024-2027 en </a:t>
            </a:r>
            <a:r>
              <a:rPr lang="fr-FR" sz="1400" dirty="0"/>
              <a:t>s’appuyant notamment sur le plan de lutte contre les violences sexistes et sexuelles et les </a:t>
            </a:r>
            <a:r>
              <a:rPr lang="fr-FR" sz="1400" dirty="0" smtClean="0"/>
              <a:t>discriminations voté par les </a:t>
            </a:r>
            <a:r>
              <a:rPr lang="fr-FR" sz="1400" dirty="0" err="1" smtClean="0"/>
              <a:t>élu·es</a:t>
            </a:r>
            <a:r>
              <a:rPr lang="fr-FR" sz="1400" dirty="0" smtClean="0"/>
              <a:t> du Parlement étudiant en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Poursuite de la construction du réseau des sentinelles égalité.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79848" y="384280"/>
            <a:ext cx="9888152" cy="781912"/>
          </a:xfrm>
        </p:spPr>
        <p:txBody>
          <a:bodyPr/>
          <a:lstStyle/>
          <a:p>
            <a:r>
              <a:rPr lang="fr-FR" sz="3200" dirty="0" smtClean="0"/>
              <a:t>Axe 5 – Gouvernance de la politique d’égalité entre les femmes et les hommes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632" y="2664290"/>
            <a:ext cx="1739128" cy="2459236"/>
          </a:xfrm>
          <a:prstGeom prst="rect">
            <a:avLst/>
          </a:prstGeom>
        </p:spPr>
      </p:pic>
      <p:sp>
        <p:nvSpPr>
          <p:cNvPr id="11" name="Espace réservé du texte 9"/>
          <p:cNvSpPr txBox="1">
            <a:spLocks/>
          </p:cNvSpPr>
          <p:nvPr/>
        </p:nvSpPr>
        <p:spPr>
          <a:xfrm>
            <a:off x="838200" y="1600200"/>
            <a:ext cx="5562600" cy="3733800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kern="0" dirty="0" smtClean="0"/>
              <a:t>Un renforcement de la mission égalité et une consolidation du réseau de sentinelles égalité</a:t>
            </a:r>
          </a:p>
          <a:p>
            <a:endParaRPr lang="fr-FR" sz="900" b="1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kern="0" dirty="0" smtClean="0"/>
              <a:t>Nomination </a:t>
            </a:r>
            <a:r>
              <a:rPr lang="fr-FR" kern="0" dirty="0" smtClean="0"/>
              <a:t>d’</a:t>
            </a:r>
            <a:r>
              <a:rPr lang="fr-FR" b="1" kern="0" dirty="0" smtClean="0"/>
              <a:t>Olivier Brossard</a:t>
            </a:r>
            <a:r>
              <a:rPr lang="fr-FR" kern="0" dirty="0" smtClean="0"/>
              <a:t>, VP égalité adjoint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kern="0" dirty="0" smtClean="0"/>
              <a:t>Recrutement</a:t>
            </a:r>
            <a:r>
              <a:rPr lang="fr-FR" kern="0" dirty="0" smtClean="0"/>
              <a:t> 1 ETP en cours (CDD 3 ans) grâce à un financement CVEC.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2 </a:t>
            </a:r>
            <a:r>
              <a:rPr lang="fr-FR" b="1" kern="0" dirty="0" smtClean="0"/>
              <a:t>emplois étudiants </a:t>
            </a:r>
            <a:r>
              <a:rPr lang="fr-FR" kern="0" dirty="0" smtClean="0"/>
              <a:t>recrutés à la rentrée 2023.</a:t>
            </a:r>
            <a:endParaRPr lang="fr-FR" sz="5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1 </a:t>
            </a:r>
            <a:r>
              <a:rPr lang="fr-FR" b="1" kern="0" dirty="0" smtClean="0"/>
              <a:t>site internet </a:t>
            </a:r>
            <a:r>
              <a:rPr lang="fr-FR" kern="0" dirty="0" smtClean="0"/>
              <a:t>dédié : </a:t>
            </a:r>
            <a:r>
              <a:rPr lang="fr-FR" dirty="0">
                <a:solidFill>
                  <a:schemeClr val="accent1"/>
                </a:solidFill>
              </a:rPr>
              <a:t>https://</a:t>
            </a:r>
            <a:r>
              <a:rPr lang="fr-FR" dirty="0" smtClean="0">
                <a:solidFill>
                  <a:schemeClr val="accent1"/>
                </a:solidFill>
              </a:rPr>
              <a:t>mission-egalite.univ-gustave-eiffel.fr/</a:t>
            </a:r>
            <a:endParaRPr lang="fr-FR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Un travail en réseau renforcé.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kern="0" dirty="0" smtClean="0"/>
              <a:t>79 sentinelles égalité*.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smtClean="0"/>
              <a:t>5 réunions du comité de pilotage, puis de suivi du plan égalité depuis décembre 2020.</a:t>
            </a:r>
          </a:p>
          <a:p>
            <a:endParaRPr lang="fr-FR" sz="500" kern="0" dirty="0" smtClean="0"/>
          </a:p>
          <a:p>
            <a:endParaRPr lang="fr-FR" kern="0" dirty="0" smtClean="0"/>
          </a:p>
        </p:txBody>
      </p:sp>
      <p:cxnSp>
        <p:nvCxnSpPr>
          <p:cNvPr id="3" name="Connecteur droit 2"/>
          <p:cNvCxnSpPr/>
          <p:nvPr/>
        </p:nvCxnSpPr>
        <p:spPr>
          <a:xfrm>
            <a:off x="838200" y="1524000"/>
            <a:ext cx="9753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400800" y="1600200"/>
            <a:ext cx="5105400" cy="3859649"/>
          </a:xfrm>
        </p:spPr>
        <p:txBody>
          <a:bodyPr/>
          <a:lstStyle/>
          <a:p>
            <a:r>
              <a:rPr lang="fr-FR" b="1" dirty="0" smtClean="0"/>
              <a:t>Une meilleure visibilité </a:t>
            </a:r>
          </a:p>
          <a:p>
            <a:r>
              <a:rPr lang="fr-FR" b="1" dirty="0" smtClean="0"/>
              <a:t>des actions de l’université </a:t>
            </a:r>
          </a:p>
          <a:p>
            <a:r>
              <a:rPr lang="fr-FR" b="1" dirty="0" smtClean="0"/>
              <a:t>en faveur de l’égalité</a:t>
            </a:r>
          </a:p>
          <a:p>
            <a:endParaRPr lang="fr-FR" sz="9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Des centaines d’actions de sensibilisation des </a:t>
            </a:r>
            <a:r>
              <a:rPr lang="fr-FR" dirty="0" err="1" smtClean="0"/>
              <a:t>étudiant·es</a:t>
            </a:r>
            <a:r>
              <a:rPr lang="fr-FR" dirty="0" smtClean="0"/>
              <a:t> et des personnels réalisées depuis 2021**.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traduction des rubriques du dispositif de signalement en </a:t>
            </a:r>
            <a:r>
              <a:rPr lang="fr-FR" b="1" dirty="0" smtClean="0"/>
              <a:t>anglais</a:t>
            </a:r>
            <a:r>
              <a:rPr lang="fr-FR" dirty="0" smtClean="0"/>
              <a:t>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6 documents de cadrage ou de bilan en faveur de l’égalité passés devant les instances de l’Université depuis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Valorisation</a:t>
            </a:r>
            <a:r>
              <a:rPr lang="fr-FR" dirty="0" smtClean="0"/>
              <a:t> de </a:t>
            </a:r>
            <a:r>
              <a:rPr lang="fr-FR" b="1" dirty="0" smtClean="0"/>
              <a:t>2 projets étudiants </a:t>
            </a:r>
            <a:r>
              <a:rPr lang="fr-FR" dirty="0" smtClean="0"/>
              <a:t>en 2022-2023.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568" y="384280"/>
            <a:ext cx="1507257" cy="213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79848" y="384280"/>
            <a:ext cx="9888152" cy="781912"/>
          </a:xfrm>
        </p:spPr>
        <p:txBody>
          <a:bodyPr/>
          <a:lstStyle/>
          <a:p>
            <a:r>
              <a:rPr lang="fr-FR" sz="3200" dirty="0" smtClean="0"/>
              <a:t>Bilan global et perspectives</a:t>
            </a:r>
            <a:endParaRPr lang="fr-FR" sz="3200" dirty="0"/>
          </a:p>
        </p:txBody>
      </p:sp>
      <p:sp>
        <p:nvSpPr>
          <p:cNvPr id="11" name="Espace réservé du texte 9"/>
          <p:cNvSpPr txBox="1">
            <a:spLocks/>
          </p:cNvSpPr>
          <p:nvPr/>
        </p:nvSpPr>
        <p:spPr>
          <a:xfrm>
            <a:off x="779848" y="1295400"/>
            <a:ext cx="7373552" cy="5257800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kern="0" dirty="0" smtClean="0"/>
              <a:t>De nombreux engagements tenus dans un contexte de création d’établissement et de grande difficulté pour la mission égalité à la suite du </a:t>
            </a:r>
            <a:r>
              <a:rPr lang="fr-FR" sz="1600" kern="0" dirty="0" err="1" smtClean="0"/>
              <a:t>féminicide</a:t>
            </a:r>
            <a:r>
              <a:rPr lang="fr-FR" sz="1600" kern="0" dirty="0" smtClean="0"/>
              <a:t> de Cécile </a:t>
            </a:r>
            <a:r>
              <a:rPr lang="fr-FR" sz="1600" kern="0" dirty="0" err="1" smtClean="0"/>
              <a:t>Hussherr</a:t>
            </a:r>
            <a:r>
              <a:rPr lang="fr-FR" sz="1600" kern="0" dirty="0" smtClean="0"/>
              <a:t>-Poisson en mars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Un très fort engagement de l’établissement (budget </a:t>
            </a:r>
            <a:r>
              <a:rPr lang="fr-FR" sz="1600" dirty="0" smtClean="0"/>
              <a:t>2022 et 2023 </a:t>
            </a:r>
            <a:r>
              <a:rPr lang="fr-FR" sz="1600" dirty="0"/>
              <a:t>de 54 000</a:t>
            </a:r>
            <a:r>
              <a:rPr lang="fr-FR" sz="1600" dirty="0" smtClean="0"/>
              <a:t>€ annuel)</a:t>
            </a:r>
            <a:r>
              <a:rPr lang="fr-FR" sz="1600" kern="0" dirty="0" smtClean="0"/>
              <a:t> </a:t>
            </a:r>
            <a:r>
              <a:rPr lang="fr-FR" sz="1600" dirty="0" smtClean="0"/>
              <a:t>dans </a:t>
            </a:r>
            <a:r>
              <a:rPr lang="fr-FR" sz="1600" dirty="0"/>
              <a:t>la formation </a:t>
            </a:r>
            <a:r>
              <a:rPr lang="fr-FR" sz="1600" dirty="0" smtClean="0"/>
              <a:t>et la sensibilisation qui doit se poursuivre.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Une augmentation significative des signalements qui pèse lourd sur les personnels de la mission égalité et sur les personnes qui traitent les suites des </a:t>
            </a:r>
            <a:r>
              <a:rPr lang="fr-FR" sz="1600" dirty="0" smtClean="0"/>
              <a:t>signalements.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kern="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kern="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Un trop faible niveau de formation générale pour l’instant pour éviter </a:t>
            </a:r>
            <a:r>
              <a:rPr lang="fr-FR" sz="1600" dirty="0" smtClean="0"/>
              <a:t>les violences et </a:t>
            </a:r>
            <a:r>
              <a:rPr lang="fr-FR" sz="1600" dirty="0"/>
              <a:t>les traiter au </a:t>
            </a:r>
            <a:r>
              <a:rPr lang="fr-FR" sz="1600" dirty="0" smtClean="0"/>
              <a:t>mieux.</a:t>
            </a:r>
          </a:p>
          <a:p>
            <a:endParaRPr lang="fr-FR" sz="400" dirty="0" smtClean="0"/>
          </a:p>
          <a:p>
            <a:endParaRPr lang="fr-FR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Une très forte sollicitation des personnels des </a:t>
            </a:r>
            <a:r>
              <a:rPr lang="fr-FR" sz="1600" dirty="0" smtClean="0"/>
              <a:t>RH et des </a:t>
            </a:r>
            <a:r>
              <a:rPr lang="fr-FR" sz="1600" dirty="0" smtClean="0"/>
              <a:t>difficultés rencontrées pour porter des chantiers transversaux avec peu de forces.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Une inquiétude </a:t>
            </a:r>
            <a:r>
              <a:rPr lang="fr-FR" sz="1600" dirty="0"/>
              <a:t>quant aux financements apportées par les tutelles dans </a:t>
            </a:r>
            <a:r>
              <a:rPr lang="fr-FR" sz="1600" dirty="0" smtClean="0"/>
              <a:t>les domaines de l’égalité femmes-hommes et de la lutte contre les violences sexistes et sexuelles.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Une </a:t>
            </a:r>
            <a:r>
              <a:rPr lang="fr-FR" sz="1600" dirty="0"/>
              <a:t>reconnaissance extérieure grâce à certaines </a:t>
            </a:r>
            <a:r>
              <a:rPr lang="fr-FR" sz="1600" dirty="0" smtClean="0"/>
              <a:t>actions de partenariat (CIDFF, DDD…), </a:t>
            </a:r>
            <a:r>
              <a:rPr lang="fr-FR" sz="1600" dirty="0"/>
              <a:t>le guide du langage égalitaire repris dans plusieurs université, la vidéo reprise par l’Université d’Avignon. L’ONDES remarqué par le ministère, </a:t>
            </a:r>
            <a:r>
              <a:rPr lang="fr-FR" sz="1600" dirty="0" smtClean="0"/>
              <a:t>convention et GT avec France </a:t>
            </a:r>
            <a:r>
              <a:rPr lang="fr-FR" sz="1600" dirty="0"/>
              <a:t>Universités…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600" kern="0" dirty="0"/>
          </a:p>
          <a:p>
            <a:endParaRPr lang="fr-FR" sz="1600" kern="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838200" y="1143000"/>
            <a:ext cx="9753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ce réservé du texte 9"/>
          <p:cNvSpPr txBox="1">
            <a:spLocks/>
          </p:cNvSpPr>
          <p:nvPr/>
        </p:nvSpPr>
        <p:spPr>
          <a:xfrm>
            <a:off x="5961448" y="1066800"/>
            <a:ext cx="6230552" cy="4306044"/>
          </a:xfrm>
          <a:prstGeom prst="rect">
            <a:avLst/>
          </a:prstGeom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kern="0" dirty="0"/>
          </a:p>
        </p:txBody>
      </p:sp>
      <p:sp>
        <p:nvSpPr>
          <p:cNvPr id="6" name="Espace réservé du texte 9"/>
          <p:cNvSpPr txBox="1">
            <a:spLocks/>
          </p:cNvSpPr>
          <p:nvPr/>
        </p:nvSpPr>
        <p:spPr>
          <a:xfrm>
            <a:off x="8170127" y="2057400"/>
            <a:ext cx="2971800" cy="35548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>
              <a:defRPr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>
              <a:defRPr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kern="0" dirty="0" smtClean="0"/>
              <a:t>Principales perspectives</a:t>
            </a:r>
          </a:p>
          <a:p>
            <a:endParaRPr lang="fr-FR" sz="2000" b="1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kern="0" dirty="0" smtClean="0"/>
              <a:t>Il faut refaire un plan en faveur de l’égalité 2024-2027</a:t>
            </a:r>
          </a:p>
          <a:p>
            <a:endParaRPr lang="fr-FR" sz="20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kern="0" dirty="0" smtClean="0"/>
              <a:t>Le lancement de l’enquête de </a:t>
            </a:r>
            <a:r>
              <a:rPr lang="fr-FR" sz="2000" kern="0" dirty="0" err="1" smtClean="0"/>
              <a:t>victimation</a:t>
            </a:r>
            <a:r>
              <a:rPr lang="fr-FR" sz="2000" kern="0" dirty="0" smtClean="0"/>
              <a:t> ACADISCRI en 2024</a:t>
            </a:r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10147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Mission égalité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665487" y="3197659"/>
            <a:ext cx="5668479" cy="383741"/>
          </a:xfrm>
        </p:spPr>
        <p:txBody>
          <a:bodyPr/>
          <a:lstStyle/>
          <a:p>
            <a:r>
              <a:rPr lang="fr-FR" dirty="0" smtClean="0">
                <a:hlinkClick r:id="rId3"/>
              </a:rPr>
              <a:t>mission.egalite@univ-eiffel.fr</a:t>
            </a:r>
            <a:endParaRPr lang="fr-FR" dirty="0" smtClean="0"/>
          </a:p>
          <a:p>
            <a:endParaRPr lang="fr-FR" sz="500" dirty="0" smtClean="0"/>
          </a:p>
          <a:p>
            <a:r>
              <a:rPr lang="fr-FR" dirty="0" smtClean="0"/>
              <a:t>01.60.95.70.13</a:t>
            </a:r>
          </a:p>
          <a:p>
            <a:endParaRPr lang="fr-FR" sz="500" dirty="0" smtClean="0"/>
          </a:p>
          <a:p>
            <a:r>
              <a:rPr lang="fr-FR" dirty="0" smtClean="0"/>
              <a:t>mission-egalite.univ-gustave-eiffel.fr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2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niversité Gustave Eiffel">
      <a:dk1>
        <a:srgbClr val="2F2A85"/>
      </a:dk1>
      <a:lt1>
        <a:sysClr val="window" lastClr="FFFFFF"/>
      </a:lt1>
      <a:dk2>
        <a:srgbClr val="0F273B"/>
      </a:dk2>
      <a:lt2>
        <a:srgbClr val="FFFFFF"/>
      </a:lt2>
      <a:accent1>
        <a:srgbClr val="1EAFD0"/>
      </a:accent1>
      <a:accent2>
        <a:srgbClr val="D2213C"/>
      </a:accent2>
      <a:accent3>
        <a:srgbClr val="E83583"/>
      </a:accent3>
      <a:accent4>
        <a:srgbClr val="00936E"/>
      </a:accent4>
      <a:accent5>
        <a:srgbClr val="FBBA00"/>
      </a:accent5>
      <a:accent6>
        <a:srgbClr val="8B2F97"/>
      </a:accent6>
      <a:hlink>
        <a:srgbClr val="FFFFFF"/>
      </a:hlink>
      <a:folHlink>
        <a:srgbClr val="2F2A85"/>
      </a:folHlink>
    </a:clrScheme>
    <a:fontScheme name="Personnalisé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</TotalTime>
  <Words>2030</Words>
  <Application>Microsoft Office PowerPoint</Application>
  <PresentationFormat>Grand écran</PresentationFormat>
  <Paragraphs>177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Office Theme</vt:lpstr>
      <vt:lpstr>Bilan 2023 du plan égalité CA du 14 décembre 2023</vt:lpstr>
      <vt:lpstr>Axe 1 - Evaluation, prévention et traitement des écarts de rémunération</vt:lpstr>
      <vt:lpstr>Axe 2 – Garantie de l’égal accès des femmes et des hommes aux corps, cadres d’emploi, grades et emplois de la fonction publique</vt:lpstr>
      <vt:lpstr>Axe 3 – Articulation entre vie personnelle et vie professionnelle</vt:lpstr>
      <vt:lpstr>Axe 4 – Lutte contre le harcèlement, les discriminations, les violences sexistes et sexuelles, les stéréotypes et les biais de genre</vt:lpstr>
      <vt:lpstr>Axe 4 – Lutte contre le harcèlement, les discriminations, les violences sexistes et sexuelles, les stéréotypes et les biais de genre</vt:lpstr>
      <vt:lpstr>Axe 5 – Gouvernance de la politique d’égalité entre les femmes et les hommes</vt:lpstr>
      <vt:lpstr>Bilan global et perspectives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 powerpoint</dc:title>
  <dc:creator>Mathilde Caer</dc:creator>
  <cp:lastModifiedBy>ballon</cp:lastModifiedBy>
  <cp:revision>304</cp:revision>
  <cp:lastPrinted>2023-10-12T12:57:01Z</cp:lastPrinted>
  <dcterms:created xsi:type="dcterms:W3CDTF">2019-12-10T09:51:24Z</dcterms:created>
  <dcterms:modified xsi:type="dcterms:W3CDTF">2023-12-01T17:10:25Z</dcterms:modified>
</cp:coreProperties>
</file>