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62" r:id="rId3"/>
    <p:sldId id="279" r:id="rId4"/>
    <p:sldId id="301" r:id="rId5"/>
    <p:sldId id="289" r:id="rId6"/>
    <p:sldId id="282" r:id="rId7"/>
    <p:sldId id="283" r:id="rId8"/>
    <p:sldId id="284" r:id="rId9"/>
    <p:sldId id="271" r:id="rId10"/>
    <p:sldId id="824" r:id="rId11"/>
    <p:sldId id="823" r:id="rId12"/>
    <p:sldId id="821" r:id="rId13"/>
    <p:sldId id="822" r:id="rId14"/>
    <p:sldId id="259" r:id="rId15"/>
  </p:sldIdLst>
  <p:sldSz cx="12192000" cy="6858000"/>
  <p:notesSz cx="9929813" cy="67992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2A85"/>
    <a:srgbClr val="5E5AA1"/>
    <a:srgbClr val="3A368C"/>
    <a:srgbClr val="7673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41" autoAdjust="0"/>
  </p:normalViewPr>
  <p:slideViewPr>
    <p:cSldViewPr>
      <p:cViewPr varScale="1">
        <p:scale>
          <a:sx n="115" d="100"/>
          <a:sy n="115" d="100"/>
        </p:scale>
        <p:origin x="636" y="102"/>
      </p:cViewPr>
      <p:guideLst>
        <p:guide orient="horz" pos="288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116" d="100"/>
          <a:sy n="116" d="100"/>
        </p:scale>
        <p:origin x="238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ad.ifsttar.fr\projets\APP_UGE\3_Missions\Normalisation\VPAPP_Normalisation\Panorama%20de%20la%20Normalisation\2023\Repr&#233;sentations_20230120.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d.ifsttar.fr\projets\APP_UGE\3_Missions\Normalisation\VPAPP_Normalisation\Panorama%20de%20la%20Normalisation\2023\Repr&#233;sentations_20230120.xls"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Graphiques!$C$40:$C$41</c:f>
              <c:strCache>
                <c:ptCount val="2"/>
                <c:pt idx="0">
                  <c:v>2020</c:v>
                </c:pt>
              </c:strCache>
            </c:strRef>
          </c:tx>
          <c:spPr>
            <a:solidFill>
              <a:schemeClr val="accent1"/>
            </a:solidFill>
            <a:ln>
              <a:noFill/>
            </a:ln>
            <a:effectLst/>
          </c:spPr>
          <c:invertIfNegative val="0"/>
          <c:cat>
            <c:strRef>
              <c:f>Graphiques!$B$42:$B$46</c:f>
              <c:strCache>
                <c:ptCount val="5"/>
                <c:pt idx="0">
                  <c:v>Experts</c:v>
                </c:pt>
                <c:pt idx="1">
                  <c:v>Nbre total  de commissions</c:v>
                </c:pt>
                <c:pt idx="2">
                  <c:v>Commissions Françaises</c:v>
                </c:pt>
                <c:pt idx="3">
                  <c:v>Commissions Européennes</c:v>
                </c:pt>
                <c:pt idx="4">
                  <c:v>Commissions ISO</c:v>
                </c:pt>
              </c:strCache>
            </c:strRef>
          </c:cat>
          <c:val>
            <c:numRef>
              <c:f>Graphiques!$C$42:$C$46</c:f>
              <c:numCache>
                <c:formatCode>General</c:formatCode>
                <c:ptCount val="5"/>
                <c:pt idx="0">
                  <c:v>54</c:v>
                </c:pt>
                <c:pt idx="1">
                  <c:v>94</c:v>
                </c:pt>
                <c:pt idx="2">
                  <c:v>61</c:v>
                </c:pt>
                <c:pt idx="3">
                  <c:v>24</c:v>
                </c:pt>
                <c:pt idx="4">
                  <c:v>9</c:v>
                </c:pt>
              </c:numCache>
            </c:numRef>
          </c:val>
          <c:extLst>
            <c:ext xmlns:c16="http://schemas.microsoft.com/office/drawing/2014/chart" uri="{C3380CC4-5D6E-409C-BE32-E72D297353CC}">
              <c16:uniqueId val="{00000000-8F94-45D8-AE0E-7B399FA50E5D}"/>
            </c:ext>
          </c:extLst>
        </c:ser>
        <c:ser>
          <c:idx val="1"/>
          <c:order val="1"/>
          <c:tx>
            <c:strRef>
              <c:f>Graphiques!$D$40:$D$41</c:f>
              <c:strCache>
                <c:ptCount val="2"/>
                <c:pt idx="0">
                  <c:v>2021</c:v>
                </c:pt>
              </c:strCache>
            </c:strRef>
          </c:tx>
          <c:spPr>
            <a:solidFill>
              <a:schemeClr val="accent2"/>
            </a:solidFill>
            <a:ln>
              <a:noFill/>
            </a:ln>
            <a:effectLst/>
          </c:spPr>
          <c:invertIfNegative val="0"/>
          <c:cat>
            <c:strRef>
              <c:f>Graphiques!$B$42:$B$46</c:f>
              <c:strCache>
                <c:ptCount val="5"/>
                <c:pt idx="0">
                  <c:v>Experts</c:v>
                </c:pt>
                <c:pt idx="1">
                  <c:v>Nbre total  de commissions</c:v>
                </c:pt>
                <c:pt idx="2">
                  <c:v>Commissions Françaises</c:v>
                </c:pt>
                <c:pt idx="3">
                  <c:v>Commissions Européennes</c:v>
                </c:pt>
                <c:pt idx="4">
                  <c:v>Commissions ISO</c:v>
                </c:pt>
              </c:strCache>
            </c:strRef>
          </c:cat>
          <c:val>
            <c:numRef>
              <c:f>Graphiques!$D$42:$D$46</c:f>
              <c:numCache>
                <c:formatCode>General</c:formatCode>
                <c:ptCount val="5"/>
                <c:pt idx="0">
                  <c:v>55</c:v>
                </c:pt>
                <c:pt idx="1">
                  <c:v>93</c:v>
                </c:pt>
                <c:pt idx="2">
                  <c:v>61</c:v>
                </c:pt>
                <c:pt idx="3">
                  <c:v>22</c:v>
                </c:pt>
                <c:pt idx="4">
                  <c:v>10</c:v>
                </c:pt>
              </c:numCache>
            </c:numRef>
          </c:val>
          <c:extLst>
            <c:ext xmlns:c16="http://schemas.microsoft.com/office/drawing/2014/chart" uri="{C3380CC4-5D6E-409C-BE32-E72D297353CC}">
              <c16:uniqueId val="{00000001-8F94-45D8-AE0E-7B399FA50E5D}"/>
            </c:ext>
          </c:extLst>
        </c:ser>
        <c:ser>
          <c:idx val="2"/>
          <c:order val="2"/>
          <c:tx>
            <c:strRef>
              <c:f>Graphiques!$E$40:$E$41</c:f>
              <c:strCache>
                <c:ptCount val="2"/>
                <c:pt idx="0">
                  <c:v>2022</c:v>
                </c:pt>
              </c:strCache>
            </c:strRef>
          </c:tx>
          <c:spPr>
            <a:solidFill>
              <a:schemeClr val="accent3"/>
            </a:solidFill>
            <a:ln>
              <a:noFill/>
            </a:ln>
            <a:effectLst/>
          </c:spPr>
          <c:invertIfNegative val="0"/>
          <c:cat>
            <c:strRef>
              <c:f>Graphiques!$B$42:$B$46</c:f>
              <c:strCache>
                <c:ptCount val="5"/>
                <c:pt idx="0">
                  <c:v>Experts</c:v>
                </c:pt>
                <c:pt idx="1">
                  <c:v>Nbre total  de commissions</c:v>
                </c:pt>
                <c:pt idx="2">
                  <c:v>Commissions Françaises</c:v>
                </c:pt>
                <c:pt idx="3">
                  <c:v>Commissions Européennes</c:v>
                </c:pt>
                <c:pt idx="4">
                  <c:v>Commissions ISO</c:v>
                </c:pt>
              </c:strCache>
            </c:strRef>
          </c:cat>
          <c:val>
            <c:numRef>
              <c:f>Graphiques!$E$42:$E$46</c:f>
              <c:numCache>
                <c:formatCode>General</c:formatCode>
                <c:ptCount val="5"/>
                <c:pt idx="0">
                  <c:v>60</c:v>
                </c:pt>
                <c:pt idx="1">
                  <c:v>95</c:v>
                </c:pt>
                <c:pt idx="2">
                  <c:v>63</c:v>
                </c:pt>
                <c:pt idx="3">
                  <c:v>22</c:v>
                </c:pt>
                <c:pt idx="4">
                  <c:v>11</c:v>
                </c:pt>
              </c:numCache>
            </c:numRef>
          </c:val>
          <c:extLst>
            <c:ext xmlns:c16="http://schemas.microsoft.com/office/drawing/2014/chart" uri="{C3380CC4-5D6E-409C-BE32-E72D297353CC}">
              <c16:uniqueId val="{00000002-8F94-45D8-AE0E-7B399FA50E5D}"/>
            </c:ext>
          </c:extLst>
        </c:ser>
        <c:ser>
          <c:idx val="3"/>
          <c:order val="3"/>
          <c:tx>
            <c:strRef>
              <c:f>Graphiques!$F$40:$F$41</c:f>
              <c:strCache>
                <c:ptCount val="2"/>
                <c:pt idx="0">
                  <c:v>2023</c:v>
                </c:pt>
              </c:strCache>
            </c:strRef>
          </c:tx>
          <c:spPr>
            <a:solidFill>
              <a:schemeClr val="accent4"/>
            </a:solidFill>
            <a:ln>
              <a:noFill/>
            </a:ln>
            <a:effectLst/>
          </c:spPr>
          <c:invertIfNegative val="0"/>
          <c:cat>
            <c:strRef>
              <c:f>Graphiques!$B$42:$B$46</c:f>
              <c:strCache>
                <c:ptCount val="5"/>
                <c:pt idx="0">
                  <c:v>Experts</c:v>
                </c:pt>
                <c:pt idx="1">
                  <c:v>Nbre total  de commissions</c:v>
                </c:pt>
                <c:pt idx="2">
                  <c:v>Commissions Françaises</c:v>
                </c:pt>
                <c:pt idx="3">
                  <c:v>Commissions Européennes</c:v>
                </c:pt>
                <c:pt idx="4">
                  <c:v>Commissions ISO</c:v>
                </c:pt>
              </c:strCache>
            </c:strRef>
          </c:cat>
          <c:val>
            <c:numRef>
              <c:f>Graphiques!$F$42:$F$46</c:f>
              <c:numCache>
                <c:formatCode>General</c:formatCode>
                <c:ptCount val="5"/>
                <c:pt idx="0">
                  <c:v>64</c:v>
                </c:pt>
                <c:pt idx="1">
                  <c:v>95</c:v>
                </c:pt>
                <c:pt idx="2">
                  <c:v>63</c:v>
                </c:pt>
                <c:pt idx="3">
                  <c:v>22</c:v>
                </c:pt>
                <c:pt idx="4">
                  <c:v>11</c:v>
                </c:pt>
              </c:numCache>
            </c:numRef>
          </c:val>
          <c:extLst>
            <c:ext xmlns:c16="http://schemas.microsoft.com/office/drawing/2014/chart" uri="{C3380CC4-5D6E-409C-BE32-E72D297353CC}">
              <c16:uniqueId val="{00000003-8F94-45D8-AE0E-7B399FA50E5D}"/>
            </c:ext>
          </c:extLst>
        </c:ser>
        <c:dLbls>
          <c:showLegendKey val="0"/>
          <c:showVal val="0"/>
          <c:showCatName val="0"/>
          <c:showSerName val="0"/>
          <c:showPercent val="0"/>
          <c:showBubbleSize val="0"/>
        </c:dLbls>
        <c:gapWidth val="219"/>
        <c:overlap val="-27"/>
        <c:axId val="518545408"/>
        <c:axId val="518548032"/>
      </c:barChart>
      <c:catAx>
        <c:axId val="518545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518548032"/>
        <c:crosses val="autoZero"/>
        <c:auto val="1"/>
        <c:lblAlgn val="ctr"/>
        <c:lblOffset val="100"/>
        <c:noMultiLvlLbl val="0"/>
      </c:catAx>
      <c:valAx>
        <c:axId val="5185480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5185454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0"/>
    </c:view3D>
    <c:floor>
      <c:thickness val="0"/>
      <c:spPr>
        <a:noFill/>
        <a:ln w="9525" cap="flat" cmpd="sng" algn="ctr">
          <a:solidFill>
            <a:schemeClr val="tx1">
              <a:tint val="75000"/>
              <a:shade val="95000"/>
              <a:satMod val="105000"/>
            </a:schemeClr>
          </a:solidFill>
          <a:prstDash val="solid"/>
          <a:round/>
        </a:ln>
        <a:effectLst/>
        <a:sp3d contourW="9525">
          <a:contourClr>
            <a:schemeClr val="tx1">
              <a:tint val="75000"/>
              <a:shade val="95000"/>
              <a:satMod val="10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2944983818770227E-2"/>
          <c:y val="4.1025641025641026E-2"/>
          <c:w val="0.95931576514100791"/>
          <c:h val="0.88524025842923482"/>
        </c:manualLayout>
      </c:layout>
      <c:pie3DChart>
        <c:varyColors val="1"/>
        <c:ser>
          <c:idx val="0"/>
          <c:order val="0"/>
          <c:dPt>
            <c:idx val="0"/>
            <c:bubble3D val="0"/>
            <c:spPr>
              <a:solidFill>
                <a:schemeClr val="accent1"/>
              </a:solidFill>
              <a:ln>
                <a:noFill/>
              </a:ln>
              <a:effectLst/>
              <a:sp3d>
                <a:contourClr>
                  <a:schemeClr val="lt1"/>
                </a:contourClr>
              </a:sp3d>
            </c:spPr>
            <c:extLst>
              <c:ext xmlns:c16="http://schemas.microsoft.com/office/drawing/2014/chart" uri="{C3380CC4-5D6E-409C-BE32-E72D297353CC}">
                <c16:uniqueId val="{00000001-F268-4F4D-AC65-E85BBC833ED4}"/>
              </c:ext>
            </c:extLst>
          </c:dPt>
          <c:dPt>
            <c:idx val="1"/>
            <c:bubble3D val="0"/>
            <c:spPr>
              <a:solidFill>
                <a:schemeClr val="accent3"/>
              </a:solidFill>
              <a:ln>
                <a:noFill/>
              </a:ln>
              <a:effectLst/>
              <a:sp3d>
                <a:contourClr>
                  <a:schemeClr val="lt1"/>
                </a:contourClr>
              </a:sp3d>
            </c:spPr>
            <c:extLst>
              <c:ext xmlns:c16="http://schemas.microsoft.com/office/drawing/2014/chart" uri="{C3380CC4-5D6E-409C-BE32-E72D297353CC}">
                <c16:uniqueId val="{00000003-F268-4F4D-AC65-E85BBC833ED4}"/>
              </c:ext>
            </c:extLst>
          </c:dPt>
          <c:dPt>
            <c:idx val="2"/>
            <c:bubble3D val="0"/>
            <c:spPr>
              <a:solidFill>
                <a:schemeClr val="accent5"/>
              </a:solidFill>
              <a:ln>
                <a:noFill/>
              </a:ln>
              <a:effectLst/>
              <a:sp3d>
                <a:contourClr>
                  <a:schemeClr val="lt1"/>
                </a:contourClr>
              </a:sp3d>
            </c:spPr>
            <c:extLst>
              <c:ext xmlns:c16="http://schemas.microsoft.com/office/drawing/2014/chart" uri="{C3380CC4-5D6E-409C-BE32-E72D297353CC}">
                <c16:uniqueId val="{00000005-F268-4F4D-AC65-E85BBC833ED4}"/>
              </c:ext>
            </c:extLst>
          </c:dPt>
          <c:dPt>
            <c:idx val="3"/>
            <c:bubble3D val="0"/>
            <c:spPr>
              <a:solidFill>
                <a:schemeClr val="accent1">
                  <a:lumMod val="60000"/>
                </a:schemeClr>
              </a:solidFill>
              <a:ln>
                <a:noFill/>
              </a:ln>
              <a:effectLst/>
              <a:sp3d>
                <a:contourClr>
                  <a:schemeClr val="lt1"/>
                </a:contourClr>
              </a:sp3d>
            </c:spPr>
            <c:extLst>
              <c:ext xmlns:c16="http://schemas.microsoft.com/office/drawing/2014/chart" uri="{C3380CC4-5D6E-409C-BE32-E72D297353CC}">
                <c16:uniqueId val="{00000007-F268-4F4D-AC65-E85BBC833ED4}"/>
              </c:ext>
            </c:extLst>
          </c:dPt>
          <c:dPt>
            <c:idx val="4"/>
            <c:bubble3D val="0"/>
            <c:spPr>
              <a:solidFill>
                <a:schemeClr val="accent3">
                  <a:lumMod val="60000"/>
                </a:schemeClr>
              </a:solidFill>
              <a:ln>
                <a:noFill/>
              </a:ln>
              <a:effectLst/>
              <a:sp3d>
                <a:contourClr>
                  <a:schemeClr val="lt1"/>
                </a:contourClr>
              </a:sp3d>
            </c:spPr>
            <c:extLst>
              <c:ext xmlns:c16="http://schemas.microsoft.com/office/drawing/2014/chart" uri="{C3380CC4-5D6E-409C-BE32-E72D297353CC}">
                <c16:uniqueId val="{00000009-F268-4F4D-AC65-E85BBC833ED4}"/>
              </c:ext>
            </c:extLst>
          </c:dPt>
          <c:dPt>
            <c:idx val="5"/>
            <c:bubble3D val="0"/>
            <c:spPr>
              <a:solidFill>
                <a:schemeClr val="accent5">
                  <a:lumMod val="60000"/>
                </a:schemeClr>
              </a:solidFill>
              <a:ln>
                <a:noFill/>
              </a:ln>
              <a:effectLst/>
              <a:sp3d>
                <a:contourClr>
                  <a:schemeClr val="lt1"/>
                </a:contourClr>
              </a:sp3d>
            </c:spPr>
            <c:extLst>
              <c:ext xmlns:c16="http://schemas.microsoft.com/office/drawing/2014/chart" uri="{C3380CC4-5D6E-409C-BE32-E72D297353CC}">
                <c16:uniqueId val="{0000000B-F268-4F4D-AC65-E85BBC833ED4}"/>
              </c:ext>
            </c:extLst>
          </c:dPt>
          <c:dPt>
            <c:idx val="6"/>
            <c:bubble3D val="0"/>
            <c:spPr>
              <a:solidFill>
                <a:schemeClr val="accent1">
                  <a:lumMod val="80000"/>
                  <a:lumOff val="20000"/>
                </a:schemeClr>
              </a:solidFill>
              <a:ln>
                <a:noFill/>
              </a:ln>
              <a:effectLst/>
              <a:sp3d>
                <a:contourClr>
                  <a:schemeClr val="lt1"/>
                </a:contourClr>
              </a:sp3d>
            </c:spPr>
            <c:extLst>
              <c:ext xmlns:c16="http://schemas.microsoft.com/office/drawing/2014/chart" uri="{C3380CC4-5D6E-409C-BE32-E72D297353CC}">
                <c16:uniqueId val="{0000000D-F268-4F4D-AC65-E85BBC833ED4}"/>
              </c:ext>
            </c:extLst>
          </c:dPt>
          <c:dPt>
            <c:idx val="7"/>
            <c:bubble3D val="0"/>
            <c:explosion val="2"/>
            <c:spPr>
              <a:solidFill>
                <a:schemeClr val="accent3">
                  <a:lumMod val="80000"/>
                  <a:lumOff val="20000"/>
                </a:schemeClr>
              </a:solidFill>
              <a:ln>
                <a:noFill/>
              </a:ln>
              <a:effectLst/>
              <a:sp3d>
                <a:contourClr>
                  <a:schemeClr val="lt1"/>
                </a:contourClr>
              </a:sp3d>
            </c:spPr>
            <c:extLst>
              <c:ext xmlns:c16="http://schemas.microsoft.com/office/drawing/2014/chart" uri="{C3380CC4-5D6E-409C-BE32-E72D297353CC}">
                <c16:uniqueId val="{0000000F-F268-4F4D-AC65-E85BBC833ED4}"/>
              </c:ext>
            </c:extLst>
          </c:dPt>
          <c:dLbls>
            <c:dLbl>
              <c:idx val="0"/>
              <c:layout>
                <c:manualLayout>
                  <c:x val="-3.4690809279907973E-3"/>
                  <c:y val="-9.5426004441752477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268-4F4D-AC65-E85BBC833ED4}"/>
                </c:ext>
              </c:extLst>
            </c:dLbl>
            <c:dLbl>
              <c:idx val="1"/>
              <c:layout>
                <c:manualLayout>
                  <c:x val="0.11852639779250895"/>
                  <c:y val="-1.8877851806985667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268-4F4D-AC65-E85BBC833ED4}"/>
                </c:ext>
              </c:extLst>
            </c:dLbl>
            <c:dLbl>
              <c:idx val="2"/>
              <c:layout>
                <c:manualLayout>
                  <c:x val="-0.1258865769242708"/>
                  <c:y val="-3.6077444511155225E-3"/>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268-4F4D-AC65-E85BBC833ED4}"/>
                </c:ext>
              </c:extLst>
            </c:dLbl>
            <c:dLbl>
              <c:idx val="3"/>
              <c:layout>
                <c:manualLayout>
                  <c:x val="-9.3751387872632527E-3"/>
                  <c:y val="2.7560468402988089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268-4F4D-AC65-E85BBC833ED4}"/>
                </c:ext>
              </c:extLst>
            </c:dLbl>
            <c:dLbl>
              <c:idx val="4"/>
              <c:layout>
                <c:manualLayout>
                  <c:x val="1.1402319782300534E-3"/>
                  <c:y val="0.17094488188976378"/>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268-4F4D-AC65-E85BBC833ED4}"/>
                </c:ext>
              </c:extLst>
            </c:dLbl>
            <c:dLbl>
              <c:idx val="5"/>
              <c:layout>
                <c:manualLayout>
                  <c:x val="8.2853720954776294E-5"/>
                  <c:y val="-6.6233797698364627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268-4F4D-AC65-E85BBC833ED4}"/>
                </c:ext>
              </c:extLst>
            </c:dLbl>
            <c:dLbl>
              <c:idx val="6"/>
              <c:layout>
                <c:manualLayout>
                  <c:x val="2.1569197054251709E-2"/>
                  <c:y val="-3.2763577629719362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268-4F4D-AC65-E85BBC833ED4}"/>
                </c:ext>
              </c:extLst>
            </c:dLbl>
            <c:dLbl>
              <c:idx val="7"/>
              <c:layout>
                <c:manualLayout>
                  <c:x val="-4.8893888263967008E-3"/>
                  <c:y val="-2.2707450030284675E-3"/>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268-4F4D-AC65-E85BBC833ED4}"/>
                </c:ext>
              </c:extLst>
            </c:dLbl>
            <c:dLbl>
              <c:idx val="8"/>
              <c:layout>
                <c:manualLayout>
                  <c:x val="0.12412375519510628"/>
                  <c:y val="9.5104319587170222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268-4F4D-AC65-E85BBC833ED4}"/>
                </c:ext>
              </c:extLst>
            </c:dLbl>
            <c:spPr>
              <a:noFill/>
              <a:ln w="25400">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1"/>
            <c:showSerName val="0"/>
            <c:showPercent val="0"/>
            <c:showBubbleSize val="0"/>
            <c:showLeaderLines val="1"/>
            <c:leaderLines>
              <c:spPr>
                <a:ln w="9525" cap="flat" cmpd="sng" algn="ctr">
                  <a:solidFill>
                    <a:schemeClr val="tx1">
                      <a:lumMod val="35000"/>
                      <a:lumOff val="65000"/>
                    </a:schemeClr>
                  </a:solidFill>
                  <a:prstDash val="solid"/>
                  <a:round/>
                </a:ln>
                <a:effectLst/>
              </c:spPr>
            </c:leaderLines>
            <c:extLst>
              <c:ext xmlns:c15="http://schemas.microsoft.com/office/drawing/2012/chart" uri="{CE6537A1-D6FC-4f65-9D91-7224C49458BB}"/>
            </c:extLst>
          </c:dLbls>
          <c:cat>
            <c:strRef>
              <c:f>Graphiques!$E$6:$E$13</c:f>
              <c:strCache>
                <c:ptCount val="8"/>
                <c:pt idx="0">
                  <c:v>MAST</c:v>
                </c:pt>
                <c:pt idx="1">
                  <c:v>GERS</c:v>
                </c:pt>
                <c:pt idx="2">
                  <c:v>AME</c:v>
                </c:pt>
                <c:pt idx="3">
                  <c:v>COSYS</c:v>
                </c:pt>
                <c:pt idx="4">
                  <c:v>TS2</c:v>
                </c:pt>
                <c:pt idx="5">
                  <c:v>MSME</c:v>
                </c:pt>
                <c:pt idx="6">
                  <c:v>LAB'URBA</c:v>
                </c:pt>
                <c:pt idx="7">
                  <c:v>VP et DGS</c:v>
                </c:pt>
              </c:strCache>
            </c:strRef>
          </c:cat>
          <c:val>
            <c:numRef>
              <c:f>Graphiques!$G$6:$G$13</c:f>
              <c:numCache>
                <c:formatCode>0%</c:formatCode>
                <c:ptCount val="8"/>
                <c:pt idx="0">
                  <c:v>0.36507936507936506</c:v>
                </c:pt>
                <c:pt idx="1">
                  <c:v>0.1111111111111111</c:v>
                </c:pt>
                <c:pt idx="2">
                  <c:v>9.5238095238095233E-2</c:v>
                </c:pt>
                <c:pt idx="3">
                  <c:v>0.12698412698412698</c:v>
                </c:pt>
                <c:pt idx="4">
                  <c:v>9.5238095238095233E-2</c:v>
                </c:pt>
                <c:pt idx="5">
                  <c:v>1.5873015873015872E-2</c:v>
                </c:pt>
                <c:pt idx="6">
                  <c:v>6.3492063492063489E-2</c:v>
                </c:pt>
                <c:pt idx="7">
                  <c:v>0.12698412698412698</c:v>
                </c:pt>
              </c:numCache>
            </c:numRef>
          </c:val>
          <c:extLst>
            <c:ext xmlns:c16="http://schemas.microsoft.com/office/drawing/2014/chart" uri="{C3380CC4-5D6E-409C-BE32-E72D297353CC}">
              <c16:uniqueId val="{00000011-F268-4F4D-AC65-E85BBC833ED4}"/>
            </c:ext>
          </c:extLst>
        </c:ser>
        <c:dLbls>
          <c:showLegendKey val="0"/>
          <c:showVal val="0"/>
          <c:showCatName val="0"/>
          <c:showSerName val="0"/>
          <c:showPercent val="0"/>
          <c:showBubbleSize val="0"/>
          <c:showLeaderLines val="1"/>
        </c:dLbls>
      </c:pie3DChart>
      <c:spPr>
        <a:noFill/>
        <a:ln w="25400">
          <a:noFill/>
        </a:ln>
        <a:effectLst/>
      </c:spPr>
    </c:plotArea>
    <c:legend>
      <c:legendPos val="b"/>
      <c:overlay val="0"/>
      <c:spPr>
        <a:noFill/>
        <a:ln w="25400">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prstDash val="solid"/>
      <a:round/>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02919" cy="34153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625171" y="0"/>
            <a:ext cx="4302919" cy="341538"/>
          </a:xfrm>
          <a:prstGeom prst="rect">
            <a:avLst/>
          </a:prstGeom>
        </p:spPr>
        <p:txBody>
          <a:bodyPr vert="horz" lIns="91440" tIns="45720" rIns="91440" bIns="45720" rtlCol="0"/>
          <a:lstStyle>
            <a:lvl1pPr algn="r">
              <a:defRPr sz="1200"/>
            </a:lvl1pPr>
          </a:lstStyle>
          <a:p>
            <a:fld id="{D1BECA80-CF12-4A50-B6F3-135C49E42A73}" type="datetimeFigureOut">
              <a:rPr lang="fr-FR" smtClean="0"/>
              <a:t>19/03/2024</a:t>
            </a:fld>
            <a:endParaRPr lang="fr-FR"/>
          </a:p>
        </p:txBody>
      </p:sp>
      <p:sp>
        <p:nvSpPr>
          <p:cNvPr id="4" name="Espace réservé du pied de page 3"/>
          <p:cNvSpPr>
            <a:spLocks noGrp="1"/>
          </p:cNvSpPr>
          <p:nvPr>
            <p:ph type="ftr" sz="quarter" idx="2"/>
          </p:nvPr>
        </p:nvSpPr>
        <p:spPr>
          <a:xfrm>
            <a:off x="0" y="6457727"/>
            <a:ext cx="4302919" cy="34153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625171" y="6457727"/>
            <a:ext cx="4302919" cy="341537"/>
          </a:xfrm>
          <a:prstGeom prst="rect">
            <a:avLst/>
          </a:prstGeom>
        </p:spPr>
        <p:txBody>
          <a:bodyPr vert="horz" lIns="91440" tIns="45720" rIns="91440" bIns="45720" rtlCol="0" anchor="b"/>
          <a:lstStyle>
            <a:lvl1pPr algn="r">
              <a:defRPr sz="1200"/>
            </a:lvl1pPr>
          </a:lstStyle>
          <a:p>
            <a:fld id="{A8D5D192-F75D-4486-B1C9-4FACCDA8D2DA}" type="slidenum">
              <a:rPr lang="fr-FR" smtClean="0"/>
              <a:t>‹N°›</a:t>
            </a:fld>
            <a:endParaRPr lang="fr-FR"/>
          </a:p>
        </p:txBody>
      </p:sp>
    </p:spTree>
    <p:extLst>
      <p:ext uri="{BB962C8B-B14F-4D97-AF65-F5344CB8AC3E}">
        <p14:creationId xmlns:p14="http://schemas.microsoft.com/office/powerpoint/2010/main" val="1606014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02919" cy="34153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625171" y="0"/>
            <a:ext cx="4302919" cy="341538"/>
          </a:xfrm>
          <a:prstGeom prst="rect">
            <a:avLst/>
          </a:prstGeom>
        </p:spPr>
        <p:txBody>
          <a:bodyPr vert="horz" lIns="91440" tIns="45720" rIns="91440" bIns="45720" rtlCol="0"/>
          <a:lstStyle>
            <a:lvl1pPr algn="r">
              <a:defRPr sz="1200"/>
            </a:lvl1pPr>
          </a:lstStyle>
          <a:p>
            <a:fld id="{6E87DD81-8364-482B-BEFF-6B347782EBDD}" type="datetimeFigureOut">
              <a:rPr lang="fr-FR" smtClean="0"/>
              <a:t>19/03/2024</a:t>
            </a:fld>
            <a:endParaRPr lang="fr-FR"/>
          </a:p>
        </p:txBody>
      </p:sp>
      <p:sp>
        <p:nvSpPr>
          <p:cNvPr id="4" name="Espace réservé de l'image des diapositives 3"/>
          <p:cNvSpPr>
            <a:spLocks noGrp="1" noRot="1" noChangeAspect="1"/>
          </p:cNvSpPr>
          <p:nvPr>
            <p:ph type="sldImg" idx="2"/>
          </p:nvPr>
        </p:nvSpPr>
        <p:spPr>
          <a:xfrm>
            <a:off x="2924175" y="849313"/>
            <a:ext cx="4081463" cy="22955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992982" y="3272146"/>
            <a:ext cx="7943850" cy="2677209"/>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6457727"/>
            <a:ext cx="4302919" cy="34153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625171" y="6457727"/>
            <a:ext cx="4302919" cy="341537"/>
          </a:xfrm>
          <a:prstGeom prst="rect">
            <a:avLst/>
          </a:prstGeom>
        </p:spPr>
        <p:txBody>
          <a:bodyPr vert="horz" lIns="91440" tIns="45720" rIns="91440" bIns="45720" rtlCol="0" anchor="b"/>
          <a:lstStyle>
            <a:lvl1pPr algn="r">
              <a:defRPr sz="1200"/>
            </a:lvl1pPr>
          </a:lstStyle>
          <a:p>
            <a:fld id="{153C50F2-CD6F-43C3-B50B-DD3A35419AC9}" type="slidenum">
              <a:rPr lang="fr-FR" smtClean="0"/>
              <a:t>‹N°›</a:t>
            </a:fld>
            <a:endParaRPr lang="fr-FR"/>
          </a:p>
        </p:txBody>
      </p:sp>
    </p:spTree>
    <p:extLst>
      <p:ext uri="{BB962C8B-B14F-4D97-AF65-F5344CB8AC3E}">
        <p14:creationId xmlns:p14="http://schemas.microsoft.com/office/powerpoint/2010/main" val="2248067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53C50F2-CD6F-43C3-B50B-DD3A35419AC9}" type="slidenum">
              <a:rPr lang="fr-FR" smtClean="0"/>
              <a:t>6</a:t>
            </a:fld>
            <a:endParaRPr lang="fr-FR"/>
          </a:p>
        </p:txBody>
      </p:sp>
    </p:spTree>
    <p:extLst>
      <p:ext uri="{BB962C8B-B14F-4D97-AF65-F5344CB8AC3E}">
        <p14:creationId xmlns:p14="http://schemas.microsoft.com/office/powerpoint/2010/main" val="3710569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u="sng" dirty="0"/>
              <a:t>A séparer en deux </a:t>
            </a:r>
          </a:p>
        </p:txBody>
      </p:sp>
      <p:sp>
        <p:nvSpPr>
          <p:cNvPr id="4" name="Espace réservé du numéro de diapositive 3"/>
          <p:cNvSpPr>
            <a:spLocks noGrp="1"/>
          </p:cNvSpPr>
          <p:nvPr>
            <p:ph type="sldNum" sz="quarter" idx="10"/>
          </p:nvPr>
        </p:nvSpPr>
        <p:spPr/>
        <p:txBody>
          <a:bodyPr/>
          <a:lstStyle/>
          <a:p>
            <a:fld id="{153C50F2-CD6F-43C3-B50B-DD3A35419AC9}" type="slidenum">
              <a:rPr lang="fr-FR" smtClean="0"/>
              <a:t>12</a:t>
            </a:fld>
            <a:endParaRPr lang="fr-FR"/>
          </a:p>
        </p:txBody>
      </p:sp>
    </p:spTree>
    <p:extLst>
      <p:ext uri="{BB962C8B-B14F-4D97-AF65-F5344CB8AC3E}">
        <p14:creationId xmlns:p14="http://schemas.microsoft.com/office/powerpoint/2010/main" val="2592810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1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titre">
    <p:spTree>
      <p:nvGrpSpPr>
        <p:cNvPr id="1" name=""/>
        <p:cNvGrpSpPr/>
        <p:nvPr/>
      </p:nvGrpSpPr>
      <p:grpSpPr>
        <a:xfrm>
          <a:off x="0" y="0"/>
          <a:ext cx="0" cy="0"/>
          <a:chOff x="0" y="0"/>
          <a:chExt cx="0" cy="0"/>
        </a:xfrm>
      </p:grpSpPr>
      <p:sp>
        <p:nvSpPr>
          <p:cNvPr id="10" name="Fond bleu"/>
          <p:cNvSpPr/>
          <p:nvPr userDrawn="1"/>
        </p:nvSpPr>
        <p:spPr>
          <a:xfrm>
            <a:off x="0" y="2999936"/>
            <a:ext cx="12192000" cy="3858067"/>
          </a:xfrm>
          <a:custGeom>
            <a:avLst/>
            <a:gdLst/>
            <a:ahLst/>
            <a:cxnLst/>
            <a:rect l="l" t="t" r="r" b="b"/>
            <a:pathLst>
              <a:path w="9144000" h="3786504">
                <a:moveTo>
                  <a:pt x="0" y="0"/>
                </a:moveTo>
                <a:lnTo>
                  <a:pt x="9144000" y="0"/>
                </a:lnTo>
                <a:lnTo>
                  <a:pt x="9144000" y="3786187"/>
                </a:lnTo>
                <a:lnTo>
                  <a:pt x="0" y="3786187"/>
                </a:lnTo>
                <a:lnTo>
                  <a:pt x="0" y="0"/>
                </a:lnTo>
                <a:close/>
              </a:path>
            </a:pathLst>
          </a:custGeom>
          <a:solidFill>
            <a:srgbClr val="312E82"/>
          </a:solidFill>
        </p:spPr>
        <p:txBody>
          <a:bodyPr wrap="square" lIns="0" tIns="0" rIns="0" bIns="0" rtlCol="0"/>
          <a:lstStyle/>
          <a:p>
            <a:endParaRPr sz="1800"/>
          </a:p>
        </p:txBody>
      </p:sp>
      <p:pic>
        <p:nvPicPr>
          <p:cNvPr id="25" name="Imag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flipH="1">
            <a:off x="9027902" y="4575870"/>
            <a:ext cx="3164098" cy="1859441"/>
          </a:xfrm>
          <a:prstGeom prst="rect">
            <a:avLst/>
          </a:prstGeom>
        </p:spPr>
      </p:pic>
      <p:pic>
        <p:nvPicPr>
          <p:cNvPr id="22" name="Image 21"/>
          <p:cNvPicPr>
            <a:picLocks noChangeAspect="1"/>
          </p:cNvPicPr>
          <p:nvPr userDrawn="1"/>
        </p:nvPicPr>
        <p:blipFill rotWithShape="1">
          <a:blip r:embed="rId3" cstate="print">
            <a:extLst>
              <a:ext uri="{28A0092B-C50C-407E-A947-70E740481C1C}">
                <a14:useLocalDpi xmlns:a14="http://schemas.microsoft.com/office/drawing/2010/main" val="0"/>
              </a:ext>
            </a:extLst>
          </a:blip>
          <a:srcRect t="7762" r="6061"/>
          <a:stretch/>
        </p:blipFill>
        <p:spPr>
          <a:xfrm>
            <a:off x="2743199" y="0"/>
            <a:ext cx="9448801" cy="4638836"/>
          </a:xfrm>
          <a:prstGeom prst="rect">
            <a:avLst/>
          </a:prstGeom>
        </p:spPr>
      </p:pic>
      <p:pic>
        <p:nvPicPr>
          <p:cNvPr id="28" name="Image 2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379239" y="2"/>
            <a:ext cx="1597290" cy="1420491"/>
          </a:xfrm>
          <a:prstGeom prst="rect">
            <a:avLst/>
          </a:prstGeom>
        </p:spPr>
      </p:pic>
      <p:sp>
        <p:nvSpPr>
          <p:cNvPr id="12" name="Titre"/>
          <p:cNvSpPr>
            <a:spLocks noGrp="1"/>
          </p:cNvSpPr>
          <p:nvPr>
            <p:ph type="title" hasCustomPrompt="1"/>
          </p:nvPr>
        </p:nvSpPr>
        <p:spPr>
          <a:xfrm>
            <a:off x="1089458" y="2999424"/>
            <a:ext cx="7749742" cy="2105976"/>
          </a:xfrm>
          <a:prstGeom prst="rect">
            <a:avLst/>
          </a:prstGeom>
        </p:spPr>
        <p:txBody>
          <a:bodyPr anchor="ctr" anchorCtr="0"/>
          <a:lstStyle>
            <a:lvl1pPr>
              <a:defRPr sz="3200" b="1" baseline="0">
                <a:solidFill>
                  <a:schemeClr val="bg2"/>
                </a:solidFill>
              </a:defRPr>
            </a:lvl1pPr>
          </a:lstStyle>
          <a:p>
            <a:r>
              <a:rPr lang="fr-FR" dirty="0"/>
              <a:t>Cliquez pour ajouter un titre</a:t>
            </a:r>
          </a:p>
        </p:txBody>
      </p:sp>
      <p:sp>
        <p:nvSpPr>
          <p:cNvPr id="23" name="Logo Gustave Eiffel"/>
          <p:cNvSpPr/>
          <p:nvPr userDrawn="1"/>
        </p:nvSpPr>
        <p:spPr>
          <a:xfrm>
            <a:off x="1089458" y="5587957"/>
            <a:ext cx="2765571" cy="578050"/>
          </a:xfrm>
          <a:prstGeom prst="rect">
            <a:avLst/>
          </a:prstGeom>
          <a:blipFill>
            <a:blip r:embed="rId5" cstate="print"/>
            <a:stretch>
              <a:fillRect/>
            </a:stretch>
          </a:blipFill>
        </p:spPr>
        <p:txBody>
          <a:bodyPr wrap="square" lIns="0" tIns="0" rIns="0" bIns="0" rtlCol="0"/>
          <a:lstStyle/>
          <a:p>
            <a:endParaRPr sz="1800"/>
          </a:p>
        </p:txBody>
      </p:sp>
      <p:pic>
        <p:nvPicPr>
          <p:cNvPr id="24" name="Image 2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386808" y="6227642"/>
            <a:ext cx="1054699" cy="627942"/>
          </a:xfrm>
          <a:prstGeom prst="rect">
            <a:avLst/>
          </a:prstGeom>
        </p:spPr>
      </p:pic>
      <p:pic>
        <p:nvPicPr>
          <p:cNvPr id="26" name="Imag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27902" y="1147000"/>
            <a:ext cx="3164098" cy="1859441"/>
          </a:xfrm>
          <a:prstGeom prst="rect">
            <a:avLst/>
          </a:prstGeom>
        </p:spPr>
      </p:pic>
      <p:sp>
        <p:nvSpPr>
          <p:cNvPr id="11" name="Espace réservé du texte 2"/>
          <p:cNvSpPr>
            <a:spLocks noGrp="1"/>
          </p:cNvSpPr>
          <p:nvPr>
            <p:ph type="body" sz="quarter" idx="11" hasCustomPrompt="1"/>
          </p:nvPr>
        </p:nvSpPr>
        <p:spPr>
          <a:xfrm>
            <a:off x="228600" y="636373"/>
            <a:ext cx="2356783" cy="637221"/>
          </a:xfrm>
          <a:prstGeom prst="rect">
            <a:avLst/>
          </a:prstGeom>
        </p:spPr>
        <p:txBody>
          <a:bodyPr/>
          <a:lstStyle>
            <a:lvl1pPr>
              <a:defRPr sz="1100" b="1" baseline="0">
                <a:solidFill>
                  <a:schemeClr val="tx1"/>
                </a:solidFill>
              </a:defRPr>
            </a:lvl1pPr>
          </a:lstStyle>
          <a:p>
            <a:pPr lvl="0"/>
            <a:r>
              <a:rPr lang="fr-FR" dirty="0"/>
              <a:t>Nom – Prénom</a:t>
            </a:r>
          </a:p>
        </p:txBody>
      </p:sp>
      <p:sp>
        <p:nvSpPr>
          <p:cNvPr id="13" name="Espace réservé du texte 2"/>
          <p:cNvSpPr>
            <a:spLocks noGrp="1"/>
          </p:cNvSpPr>
          <p:nvPr>
            <p:ph type="body" sz="quarter" idx="12" hasCustomPrompt="1"/>
          </p:nvPr>
        </p:nvSpPr>
        <p:spPr>
          <a:xfrm>
            <a:off x="228600" y="277077"/>
            <a:ext cx="2356783" cy="281153"/>
          </a:xfrm>
          <a:prstGeom prst="rect">
            <a:avLst/>
          </a:prstGeom>
        </p:spPr>
        <p:txBody>
          <a:bodyPr/>
          <a:lstStyle>
            <a:lvl1pPr>
              <a:defRPr sz="1100" b="1" baseline="0">
                <a:solidFill>
                  <a:schemeClr val="tx1"/>
                </a:solidFill>
              </a:defRPr>
            </a:lvl1pPr>
          </a:lstStyle>
          <a:p>
            <a:pPr lvl="0"/>
            <a:r>
              <a:rPr lang="fr-FR" dirty="0"/>
              <a:t>Date</a:t>
            </a:r>
          </a:p>
        </p:txBody>
      </p:sp>
    </p:spTree>
    <p:extLst>
      <p:ext uri="{BB962C8B-B14F-4D97-AF65-F5344CB8AC3E}">
        <p14:creationId xmlns:p14="http://schemas.microsoft.com/office/powerpoint/2010/main" val="349189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age sous-titre">
    <p:bg>
      <p:bgPr>
        <a:solidFill>
          <a:schemeClr val="bg1"/>
        </a:solidFill>
        <a:effectLst/>
      </p:bgPr>
    </p:bg>
    <p:spTree>
      <p:nvGrpSpPr>
        <p:cNvPr id="1" name=""/>
        <p:cNvGrpSpPr/>
        <p:nvPr/>
      </p:nvGrpSpPr>
      <p:grpSpPr>
        <a:xfrm>
          <a:off x="0" y="0"/>
          <a:ext cx="0" cy="0"/>
          <a:chOff x="0" y="0"/>
          <a:chExt cx="0" cy="0"/>
        </a:xfrm>
      </p:grpSpPr>
      <p:sp>
        <p:nvSpPr>
          <p:cNvPr id="16" name="Fond bleu clair"/>
          <p:cNvSpPr/>
          <p:nvPr userDrawn="1"/>
        </p:nvSpPr>
        <p:spPr>
          <a:xfrm>
            <a:off x="0" y="3012416"/>
            <a:ext cx="12192000" cy="3845903"/>
          </a:xfrm>
          <a:custGeom>
            <a:avLst/>
            <a:gdLst/>
            <a:ahLst/>
            <a:cxnLst/>
            <a:rect l="l" t="t" r="r" b="b"/>
            <a:pathLst>
              <a:path w="9144000" h="3786504">
                <a:moveTo>
                  <a:pt x="0" y="0"/>
                </a:moveTo>
                <a:lnTo>
                  <a:pt x="9144000" y="0"/>
                </a:lnTo>
                <a:lnTo>
                  <a:pt x="9144000" y="3786187"/>
                </a:lnTo>
                <a:lnTo>
                  <a:pt x="0" y="3786187"/>
                </a:lnTo>
                <a:lnTo>
                  <a:pt x="0" y="0"/>
                </a:lnTo>
                <a:close/>
              </a:path>
            </a:pathLst>
          </a:custGeom>
          <a:solidFill>
            <a:srgbClr val="1EAFD0"/>
          </a:solidFill>
        </p:spPr>
        <p:txBody>
          <a:bodyPr wrap="square" lIns="0" tIns="0" rIns="0" bIns="0" rtlCol="0"/>
          <a:lstStyle/>
          <a:p>
            <a:endParaRPr sz="1800"/>
          </a:p>
        </p:txBody>
      </p:sp>
      <p:pic>
        <p:nvPicPr>
          <p:cNvPr id="26" name="Imag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79239" y="6225837"/>
            <a:ext cx="1054699" cy="627942"/>
          </a:xfrm>
          <a:prstGeom prst="rect">
            <a:avLst/>
          </a:prstGeom>
        </p:spPr>
      </p:pic>
      <p:pic>
        <p:nvPicPr>
          <p:cNvPr id="27" name="Image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27902" y="4565234"/>
            <a:ext cx="3164098" cy="1865538"/>
          </a:xfrm>
          <a:prstGeom prst="rect">
            <a:avLst/>
          </a:prstGeom>
        </p:spPr>
      </p:pic>
      <p:sp>
        <p:nvSpPr>
          <p:cNvPr id="18" name="Fond bleu"/>
          <p:cNvSpPr/>
          <p:nvPr/>
        </p:nvSpPr>
        <p:spPr>
          <a:xfrm>
            <a:off x="2781302" y="0"/>
            <a:ext cx="9410700" cy="4603750"/>
          </a:xfrm>
          <a:custGeom>
            <a:avLst/>
            <a:gdLst/>
            <a:ahLst/>
            <a:cxnLst/>
            <a:rect l="l" t="t" r="r" b="b"/>
            <a:pathLst>
              <a:path w="7058025" h="4603750">
                <a:moveTo>
                  <a:pt x="0" y="0"/>
                </a:moveTo>
                <a:lnTo>
                  <a:pt x="7058025" y="0"/>
                </a:lnTo>
                <a:lnTo>
                  <a:pt x="7058025" y="4603625"/>
                </a:lnTo>
                <a:lnTo>
                  <a:pt x="0" y="4603625"/>
                </a:lnTo>
                <a:lnTo>
                  <a:pt x="0" y="0"/>
                </a:lnTo>
                <a:close/>
              </a:path>
            </a:pathLst>
          </a:custGeom>
          <a:solidFill>
            <a:srgbClr val="312E82"/>
          </a:solidFill>
        </p:spPr>
        <p:txBody>
          <a:bodyPr wrap="square" lIns="0" tIns="0" rIns="0" bIns="0" rtlCol="0"/>
          <a:lstStyle/>
          <a:p>
            <a:endParaRPr sz="1800"/>
          </a:p>
        </p:txBody>
      </p:sp>
      <p:sp>
        <p:nvSpPr>
          <p:cNvPr id="4" name="Titre 3"/>
          <p:cNvSpPr>
            <a:spLocks noGrp="1"/>
          </p:cNvSpPr>
          <p:nvPr>
            <p:ph type="title" hasCustomPrompt="1"/>
          </p:nvPr>
        </p:nvSpPr>
        <p:spPr>
          <a:xfrm>
            <a:off x="2781302" y="3042581"/>
            <a:ext cx="9207498" cy="1516678"/>
          </a:xfrm>
          <a:prstGeom prst="rect">
            <a:avLst/>
          </a:prstGeom>
        </p:spPr>
        <p:txBody>
          <a:bodyPr anchor="ctr" anchorCtr="0"/>
          <a:lstStyle>
            <a:lvl1pPr>
              <a:defRPr sz="2600" b="1">
                <a:solidFill>
                  <a:schemeClr val="bg2"/>
                </a:solidFill>
              </a:defRPr>
            </a:lvl1pPr>
          </a:lstStyle>
          <a:p>
            <a:r>
              <a:rPr lang="fr-FR" dirty="0"/>
              <a:t>Cliquez pour ajouter un sous-titre</a:t>
            </a:r>
          </a:p>
        </p:txBody>
      </p:sp>
      <p:pic>
        <p:nvPicPr>
          <p:cNvPr id="24" name="Image 2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027902" y="1147000"/>
            <a:ext cx="3164098" cy="1859441"/>
          </a:xfrm>
          <a:prstGeom prst="rect">
            <a:avLst/>
          </a:prstGeom>
        </p:spPr>
      </p:pic>
      <p:pic>
        <p:nvPicPr>
          <p:cNvPr id="25" name="Image 2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379239" y="2"/>
            <a:ext cx="1597290" cy="142049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contenu">
    <p:spTree>
      <p:nvGrpSpPr>
        <p:cNvPr id="1" name=""/>
        <p:cNvGrpSpPr/>
        <p:nvPr/>
      </p:nvGrpSpPr>
      <p:grpSpPr>
        <a:xfrm>
          <a:off x="0" y="0"/>
          <a:ext cx="0" cy="0"/>
          <a:chOff x="0" y="0"/>
          <a:chExt cx="0" cy="0"/>
        </a:xfrm>
      </p:grpSpPr>
      <p:sp>
        <p:nvSpPr>
          <p:cNvPr id="15" name="Titre"/>
          <p:cNvSpPr>
            <a:spLocks noGrp="1"/>
          </p:cNvSpPr>
          <p:nvPr>
            <p:ph type="title" hasCustomPrompt="1"/>
          </p:nvPr>
        </p:nvSpPr>
        <p:spPr>
          <a:xfrm>
            <a:off x="779848" y="384280"/>
            <a:ext cx="8508016" cy="781912"/>
          </a:xfrm>
          <a:prstGeom prst="rect">
            <a:avLst/>
          </a:prstGeom>
        </p:spPr>
        <p:txBody>
          <a:bodyPr/>
          <a:lstStyle>
            <a:lvl1pPr>
              <a:defRPr sz="2000" b="1" baseline="0">
                <a:solidFill>
                  <a:schemeClr val="tx1"/>
                </a:solidFill>
              </a:defRPr>
            </a:lvl1pPr>
          </a:lstStyle>
          <a:p>
            <a:r>
              <a:rPr lang="fr-FR" dirty="0"/>
              <a:t>CLIQUEZ POUR AJOUTER LE TITRE DE LA PAGE</a:t>
            </a:r>
          </a:p>
        </p:txBody>
      </p:sp>
      <p:sp>
        <p:nvSpPr>
          <p:cNvPr id="20" name="Corps de texte"/>
          <p:cNvSpPr>
            <a:spLocks noGrp="1"/>
          </p:cNvSpPr>
          <p:nvPr>
            <p:ph type="body" sz="quarter" idx="11" hasCustomPrompt="1"/>
          </p:nvPr>
        </p:nvSpPr>
        <p:spPr>
          <a:xfrm>
            <a:off x="780696" y="2910806"/>
            <a:ext cx="8525019" cy="3300238"/>
          </a:xfrm>
          <a:prstGeom prst="rect">
            <a:avLst/>
          </a:prstGeom>
        </p:spPr>
        <p:txBody>
          <a:bodyPr/>
          <a:lstStyle>
            <a:lvl1pPr>
              <a:defRPr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fr-FR" dirty="0"/>
              <a:t>Cliquez pour ajouter du texte</a:t>
            </a:r>
          </a:p>
        </p:txBody>
      </p:sp>
      <p:sp>
        <p:nvSpPr>
          <p:cNvPr id="19" name="Corps de texte"/>
          <p:cNvSpPr>
            <a:spLocks noGrp="1"/>
          </p:cNvSpPr>
          <p:nvPr>
            <p:ph type="body" sz="quarter" idx="10" hasCustomPrompt="1"/>
          </p:nvPr>
        </p:nvSpPr>
        <p:spPr>
          <a:xfrm>
            <a:off x="780696" y="1390798"/>
            <a:ext cx="8525019" cy="1295400"/>
          </a:xfrm>
          <a:prstGeom prst="rect">
            <a:avLst/>
          </a:prstGeom>
        </p:spPr>
        <p:txBody>
          <a:bodyPr/>
          <a:lstStyle>
            <a:lvl1pPr>
              <a:defRPr b="1">
                <a:solidFill>
                  <a:schemeClr val="accent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fr-FR" dirty="0"/>
              <a:t>Cliquez pour ajouter du texte</a:t>
            </a:r>
          </a:p>
        </p:txBody>
      </p:sp>
      <p:pic>
        <p:nvPicPr>
          <p:cNvPr id="9" name="Imag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0681" y="2"/>
            <a:ext cx="841321" cy="4651651"/>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contenu double colonne">
    <p:spTree>
      <p:nvGrpSpPr>
        <p:cNvPr id="1" name=""/>
        <p:cNvGrpSpPr/>
        <p:nvPr/>
      </p:nvGrpSpPr>
      <p:grpSpPr>
        <a:xfrm>
          <a:off x="0" y="0"/>
          <a:ext cx="0" cy="0"/>
          <a:chOff x="0" y="0"/>
          <a:chExt cx="0" cy="0"/>
        </a:xfrm>
      </p:grpSpPr>
      <p:sp>
        <p:nvSpPr>
          <p:cNvPr id="15" name="Titre"/>
          <p:cNvSpPr>
            <a:spLocks noGrp="1"/>
          </p:cNvSpPr>
          <p:nvPr>
            <p:ph type="title" hasCustomPrompt="1"/>
          </p:nvPr>
        </p:nvSpPr>
        <p:spPr>
          <a:xfrm>
            <a:off x="779848" y="384280"/>
            <a:ext cx="8508016" cy="781912"/>
          </a:xfrm>
          <a:prstGeom prst="rect">
            <a:avLst/>
          </a:prstGeom>
        </p:spPr>
        <p:txBody>
          <a:bodyPr/>
          <a:lstStyle>
            <a:lvl1pPr>
              <a:defRPr sz="2000" b="1" baseline="0">
                <a:solidFill>
                  <a:schemeClr val="tx1"/>
                </a:solidFill>
              </a:defRPr>
            </a:lvl1pPr>
          </a:lstStyle>
          <a:p>
            <a:r>
              <a:rPr lang="fr-FR" dirty="0"/>
              <a:t>CLIQUEZ POUR AJOUTER LE TITRE DE LA PAGE</a:t>
            </a:r>
          </a:p>
        </p:txBody>
      </p:sp>
      <p:sp>
        <p:nvSpPr>
          <p:cNvPr id="20" name="Corps de texte"/>
          <p:cNvSpPr>
            <a:spLocks noGrp="1"/>
          </p:cNvSpPr>
          <p:nvPr>
            <p:ph type="body" sz="quarter" idx="11" hasCustomPrompt="1"/>
          </p:nvPr>
        </p:nvSpPr>
        <p:spPr>
          <a:xfrm>
            <a:off x="780697" y="1447800"/>
            <a:ext cx="4096105" cy="4763244"/>
          </a:xfrm>
          <a:prstGeom prst="rect">
            <a:avLst/>
          </a:prstGeom>
        </p:spPr>
        <p:txBody>
          <a:bodyPr/>
          <a:lstStyle>
            <a:lvl1pPr>
              <a:defRPr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fr-FR" dirty="0"/>
              <a:t>Cliquez pour ajouter du texte</a:t>
            </a:r>
          </a:p>
        </p:txBody>
      </p:sp>
      <p:sp>
        <p:nvSpPr>
          <p:cNvPr id="6" name="Corps de texte"/>
          <p:cNvSpPr>
            <a:spLocks noGrp="1"/>
          </p:cNvSpPr>
          <p:nvPr>
            <p:ph type="body" sz="quarter" idx="12" hasCustomPrompt="1"/>
          </p:nvPr>
        </p:nvSpPr>
        <p:spPr>
          <a:xfrm>
            <a:off x="5191761" y="1447800"/>
            <a:ext cx="4096105" cy="4763244"/>
          </a:xfrm>
          <a:prstGeom prst="rect">
            <a:avLst/>
          </a:prstGeom>
        </p:spPr>
        <p:txBody>
          <a:bodyPr/>
          <a:lstStyle>
            <a:lvl1pPr>
              <a:defRPr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fr-FR" dirty="0"/>
              <a:t>Cliquez pour ajouter du texte</a:t>
            </a:r>
          </a:p>
        </p:txBody>
      </p:sp>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0681" y="2"/>
            <a:ext cx="841321" cy="4651651"/>
          </a:xfrm>
          <a:prstGeom prst="rect">
            <a:avLst/>
          </a:prstGeom>
        </p:spPr>
      </p:pic>
    </p:spTree>
    <p:extLst>
      <p:ext uri="{BB962C8B-B14F-4D97-AF65-F5344CB8AC3E}">
        <p14:creationId xmlns:p14="http://schemas.microsoft.com/office/powerpoint/2010/main" val="1206993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Page Fin">
    <p:bg>
      <p:bgPr>
        <a:solidFill>
          <a:schemeClr val="bg1"/>
        </a:solidFill>
        <a:effectLst/>
      </p:bgPr>
    </p:bg>
    <p:spTree>
      <p:nvGrpSpPr>
        <p:cNvPr id="1" name=""/>
        <p:cNvGrpSpPr/>
        <p:nvPr/>
      </p:nvGrpSpPr>
      <p:grpSpPr>
        <a:xfrm>
          <a:off x="0" y="0"/>
          <a:ext cx="0" cy="0"/>
          <a:chOff x="0" y="0"/>
          <a:chExt cx="0" cy="0"/>
        </a:xfrm>
      </p:grpSpPr>
      <p:sp>
        <p:nvSpPr>
          <p:cNvPr id="16" name="Fond bleu"/>
          <p:cNvSpPr/>
          <p:nvPr/>
        </p:nvSpPr>
        <p:spPr>
          <a:xfrm>
            <a:off x="0" y="0"/>
            <a:ext cx="12192000" cy="6858000"/>
          </a:xfrm>
          <a:custGeom>
            <a:avLst/>
            <a:gdLst/>
            <a:ahLst/>
            <a:cxnLst/>
            <a:rect l="l" t="t" r="r" b="b"/>
            <a:pathLst>
              <a:path w="9144000" h="6858000">
                <a:moveTo>
                  <a:pt x="0" y="0"/>
                </a:moveTo>
                <a:lnTo>
                  <a:pt x="9144000" y="0"/>
                </a:lnTo>
                <a:lnTo>
                  <a:pt x="9144000" y="6857999"/>
                </a:lnTo>
                <a:lnTo>
                  <a:pt x="0" y="6857999"/>
                </a:lnTo>
                <a:lnTo>
                  <a:pt x="0" y="0"/>
                </a:lnTo>
                <a:close/>
              </a:path>
            </a:pathLst>
          </a:custGeom>
          <a:solidFill>
            <a:srgbClr val="312E82"/>
          </a:solidFill>
        </p:spPr>
        <p:txBody>
          <a:bodyPr wrap="square" lIns="0" tIns="0" rIns="0" bIns="0" rtlCol="0"/>
          <a:lstStyle/>
          <a:p>
            <a:endParaRPr sz="1800"/>
          </a:p>
        </p:txBody>
      </p:sp>
      <p:sp>
        <p:nvSpPr>
          <p:cNvPr id="8" name="Espace réservé du texte 2"/>
          <p:cNvSpPr>
            <a:spLocks noGrp="1"/>
          </p:cNvSpPr>
          <p:nvPr>
            <p:ph type="body" sz="quarter" idx="11" hasCustomPrompt="1"/>
          </p:nvPr>
        </p:nvSpPr>
        <p:spPr>
          <a:xfrm>
            <a:off x="5665487" y="2781299"/>
            <a:ext cx="5668479" cy="383741"/>
          </a:xfrm>
          <a:prstGeom prst="rect">
            <a:avLst/>
          </a:prstGeom>
        </p:spPr>
        <p:txBody>
          <a:bodyPr/>
          <a:lstStyle>
            <a:lvl1pPr>
              <a:defRPr b="1" baseline="0">
                <a:solidFill>
                  <a:schemeClr val="bg1"/>
                </a:solidFill>
              </a:defRPr>
            </a:lvl1pPr>
          </a:lstStyle>
          <a:p>
            <a:pPr lvl="0"/>
            <a:r>
              <a:rPr lang="fr-FR" dirty="0"/>
              <a:t>Prénom Nom</a:t>
            </a:r>
          </a:p>
        </p:txBody>
      </p:sp>
      <p:sp>
        <p:nvSpPr>
          <p:cNvPr id="10" name="Espace réservé du texte 2"/>
          <p:cNvSpPr>
            <a:spLocks noGrp="1"/>
          </p:cNvSpPr>
          <p:nvPr>
            <p:ph type="body" sz="quarter" idx="12" hasCustomPrompt="1"/>
          </p:nvPr>
        </p:nvSpPr>
        <p:spPr>
          <a:xfrm>
            <a:off x="5665487" y="3180106"/>
            <a:ext cx="5668479" cy="383741"/>
          </a:xfrm>
          <a:prstGeom prst="rect">
            <a:avLst/>
          </a:prstGeom>
        </p:spPr>
        <p:txBody>
          <a:bodyPr/>
          <a:lstStyle>
            <a:lvl1pPr>
              <a:defRPr b="0" baseline="0">
                <a:solidFill>
                  <a:schemeClr val="bg1"/>
                </a:solidFill>
              </a:defRPr>
            </a:lvl1pPr>
          </a:lstStyle>
          <a:p>
            <a:pPr lvl="0"/>
            <a:r>
              <a:rPr lang="fr-FR" dirty="0"/>
              <a:t>exemple@email.com</a:t>
            </a:r>
          </a:p>
        </p:txBody>
      </p:sp>
      <p:sp>
        <p:nvSpPr>
          <p:cNvPr id="11" name="Espace réservé du texte 2"/>
          <p:cNvSpPr>
            <a:spLocks noGrp="1"/>
          </p:cNvSpPr>
          <p:nvPr>
            <p:ph type="body" sz="quarter" idx="13" hasCustomPrompt="1"/>
          </p:nvPr>
        </p:nvSpPr>
        <p:spPr>
          <a:xfrm>
            <a:off x="5665487" y="3578913"/>
            <a:ext cx="5668479" cy="383741"/>
          </a:xfrm>
          <a:prstGeom prst="rect">
            <a:avLst/>
          </a:prstGeom>
        </p:spPr>
        <p:txBody>
          <a:bodyPr/>
          <a:lstStyle>
            <a:lvl1pPr>
              <a:defRPr b="0" baseline="0">
                <a:solidFill>
                  <a:schemeClr val="bg1"/>
                </a:solidFill>
              </a:defRPr>
            </a:lvl1pPr>
          </a:lstStyle>
          <a:p>
            <a:pPr lvl="0"/>
            <a:r>
              <a:rPr lang="fr-FR" dirty="0"/>
              <a:t>06 xx </a:t>
            </a:r>
            <a:r>
              <a:rPr lang="fr-FR" dirty="0" err="1"/>
              <a:t>xx</a:t>
            </a:r>
            <a:r>
              <a:rPr lang="fr-FR" dirty="0"/>
              <a:t> </a:t>
            </a:r>
            <a:r>
              <a:rPr lang="fr-FR" dirty="0" err="1"/>
              <a:t>xx</a:t>
            </a:r>
            <a:r>
              <a:rPr lang="fr-FR" dirty="0"/>
              <a:t> </a:t>
            </a:r>
            <a:r>
              <a:rPr lang="fr-FR" dirty="0" err="1"/>
              <a:t>xx</a:t>
            </a:r>
            <a:endParaRPr lang="fr-FR" dirty="0"/>
          </a:p>
        </p:txBody>
      </p:sp>
      <p:grpSp>
        <p:nvGrpSpPr>
          <p:cNvPr id="40" name="Groupe 39"/>
          <p:cNvGrpSpPr/>
          <p:nvPr userDrawn="1"/>
        </p:nvGrpSpPr>
        <p:grpSpPr>
          <a:xfrm>
            <a:off x="0" y="3650861"/>
            <a:ext cx="3216618" cy="3207140"/>
            <a:chOff x="0" y="3650861"/>
            <a:chExt cx="3216618" cy="3207140"/>
          </a:xfrm>
        </p:grpSpPr>
        <p:pic>
          <p:nvPicPr>
            <p:cNvPr id="41" name="Image 40"/>
            <p:cNvPicPr>
              <a:picLocks noChangeAspect="1"/>
            </p:cNvPicPr>
            <p:nvPr userDrawn="1"/>
          </p:nvPicPr>
          <p:blipFill rotWithShape="1">
            <a:blip r:embed="rId2">
              <a:extLst>
                <a:ext uri="{28A0092B-C50C-407E-A947-70E740481C1C}">
                  <a14:useLocalDpi xmlns:a14="http://schemas.microsoft.com/office/drawing/2010/main" val="0"/>
                </a:ext>
              </a:extLst>
            </a:blip>
            <a:srcRect l="7486"/>
            <a:stretch/>
          </p:blipFill>
          <p:spPr>
            <a:xfrm>
              <a:off x="0" y="3650861"/>
              <a:ext cx="2064284" cy="1310754"/>
            </a:xfrm>
            <a:prstGeom prst="rect">
              <a:avLst/>
            </a:prstGeom>
          </p:spPr>
        </p:pic>
        <p:pic>
          <p:nvPicPr>
            <p:cNvPr id="42" name="Image 41"/>
            <p:cNvPicPr>
              <a:picLocks noChangeAspect="1"/>
            </p:cNvPicPr>
            <p:nvPr userDrawn="1"/>
          </p:nvPicPr>
          <p:blipFill rotWithShape="1">
            <a:blip r:embed="rId3">
              <a:extLst>
                <a:ext uri="{28A0092B-C50C-407E-A947-70E740481C1C}">
                  <a14:useLocalDpi xmlns:a14="http://schemas.microsoft.com/office/drawing/2010/main" val="0"/>
                </a:ext>
              </a:extLst>
            </a:blip>
            <a:srcRect b="6537"/>
            <a:stretch/>
          </p:blipFill>
          <p:spPr>
            <a:xfrm>
              <a:off x="1905864" y="4772535"/>
              <a:ext cx="1310754" cy="2085466"/>
            </a:xfrm>
            <a:prstGeom prst="rect">
              <a:avLst/>
            </a:prstGeom>
          </p:spPr>
        </p:pic>
        <p:pic>
          <p:nvPicPr>
            <p:cNvPr id="43" name="Image 42"/>
            <p:cNvPicPr>
              <a:picLocks noChangeAspect="1"/>
            </p:cNvPicPr>
            <p:nvPr userDrawn="1"/>
          </p:nvPicPr>
          <p:blipFill rotWithShape="1">
            <a:blip r:embed="rId4">
              <a:extLst>
                <a:ext uri="{28A0092B-C50C-407E-A947-70E740481C1C}">
                  <a14:useLocalDpi xmlns:a14="http://schemas.microsoft.com/office/drawing/2010/main" val="0"/>
                </a:ext>
              </a:extLst>
            </a:blip>
            <a:srcRect l="36486" b="35303"/>
            <a:stretch/>
          </p:blipFill>
          <p:spPr>
            <a:xfrm>
              <a:off x="0" y="5871928"/>
              <a:ext cx="968038" cy="986072"/>
            </a:xfrm>
            <a:prstGeom prst="rect">
              <a:avLst/>
            </a:prstGeom>
          </p:spPr>
        </p:pic>
      </p:grpSp>
      <p:pic>
        <p:nvPicPr>
          <p:cNvPr id="44" name="Image 43"/>
          <p:cNvPicPr>
            <a:picLocks noChangeAspect="1"/>
          </p:cNvPicPr>
          <p:nvPr userDrawn="1"/>
        </p:nvPicPr>
        <p:blipFill rotWithShape="1">
          <a:blip r:embed="rId2">
            <a:extLst>
              <a:ext uri="{28A0092B-C50C-407E-A947-70E740481C1C}">
                <a14:useLocalDpi xmlns:a14="http://schemas.microsoft.com/office/drawing/2010/main" val="0"/>
              </a:ext>
            </a:extLst>
          </a:blip>
          <a:srcRect l="41854"/>
          <a:stretch/>
        </p:blipFill>
        <p:spPr>
          <a:xfrm rot="5400000">
            <a:off x="1896426" y="-6666"/>
            <a:ext cx="1297423" cy="1310754"/>
          </a:xfrm>
          <a:prstGeom prst="rect">
            <a:avLst/>
          </a:prstGeom>
        </p:spPr>
      </p:pic>
      <p:pic>
        <p:nvPicPr>
          <p:cNvPr id="45" name="Image 44"/>
          <p:cNvPicPr>
            <a:picLocks noChangeAspect="1"/>
          </p:cNvPicPr>
          <p:nvPr userDrawn="1"/>
        </p:nvPicPr>
        <p:blipFill rotWithShape="1">
          <a:blip r:embed="rId3">
            <a:extLst>
              <a:ext uri="{28A0092B-C50C-407E-A947-70E740481C1C}">
                <a14:useLocalDpi xmlns:a14="http://schemas.microsoft.com/office/drawing/2010/main" val="0"/>
              </a:ext>
            </a:extLst>
          </a:blip>
          <a:srcRect b="6537"/>
          <a:stretch/>
        </p:blipFill>
        <p:spPr>
          <a:xfrm rot="5400000">
            <a:off x="380730" y="751648"/>
            <a:ext cx="1310754" cy="2085466"/>
          </a:xfrm>
          <a:prstGeom prst="rect">
            <a:avLst/>
          </a:prstGeom>
        </p:spPr>
      </p:pic>
      <p:pic>
        <p:nvPicPr>
          <p:cNvPr id="46" name="Image 45"/>
          <p:cNvPicPr>
            <a:picLocks noChangeAspect="1"/>
          </p:cNvPicPr>
          <p:nvPr userDrawn="1"/>
        </p:nvPicPr>
        <p:blipFill rotWithShape="1">
          <a:blip r:embed="rId4">
            <a:extLst>
              <a:ext uri="{28A0092B-C50C-407E-A947-70E740481C1C}">
                <a14:useLocalDpi xmlns:a14="http://schemas.microsoft.com/office/drawing/2010/main" val="0"/>
              </a:ext>
            </a:extLst>
          </a:blip>
          <a:srcRect l="86801" b="35303"/>
          <a:stretch/>
        </p:blipFill>
        <p:spPr>
          <a:xfrm rot="5400000">
            <a:off x="385823" y="-392448"/>
            <a:ext cx="201177" cy="986072"/>
          </a:xfrm>
          <a:prstGeom prst="rect">
            <a:avLst/>
          </a:prstGeom>
        </p:spPr>
      </p:pic>
      <p:sp>
        <p:nvSpPr>
          <p:cNvPr id="48" name="Logo Université Gustave Eiffel"/>
          <p:cNvSpPr/>
          <p:nvPr userDrawn="1"/>
        </p:nvSpPr>
        <p:spPr>
          <a:xfrm>
            <a:off x="5791200" y="4771682"/>
            <a:ext cx="1911910" cy="399620"/>
          </a:xfrm>
          <a:prstGeom prst="rect">
            <a:avLst/>
          </a:prstGeom>
          <a:blipFill>
            <a:blip r:embed="rId5" cstate="print"/>
            <a:stretch>
              <a:fillRect/>
            </a:stretch>
          </a:blipFill>
        </p:spPr>
        <p:txBody>
          <a:bodyPr wrap="square" lIns="0" tIns="0" rIns="0" bIns="0" rtlCol="0"/>
          <a:lstStyle/>
          <a:p>
            <a:endParaRPr sz="18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Image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12862" y="6477000"/>
            <a:ext cx="860121" cy="177781"/>
          </a:xfrm>
          <a:prstGeom prst="rect">
            <a:avLst/>
          </a:prstGeom>
        </p:spPr>
      </p:pic>
    </p:spTree>
  </p:cSld>
  <p:clrMap bg1="lt1" tx1="dk1" bg2="lt2" tx2="dk2" accent1="accent1" accent2="accent2" accent3="accent3" accent4="accent4" accent5="accent5" accent6="accent6" hlink="hlink" folHlink="folHlink"/>
  <p:sldLayoutIdLst>
    <p:sldLayoutId id="2147483666" r:id="rId1"/>
    <p:sldLayoutId id="2147483664" r:id="rId2"/>
    <p:sldLayoutId id="2147483662" r:id="rId3"/>
    <p:sldLayoutId id="2147483667"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3"/>
          <p:cNvSpPr>
            <a:spLocks noGrp="1"/>
          </p:cNvSpPr>
          <p:nvPr>
            <p:ph type="title"/>
          </p:nvPr>
        </p:nvSpPr>
        <p:spPr>
          <a:xfrm>
            <a:off x="2971800" y="2971800"/>
            <a:ext cx="7902142" cy="2105976"/>
          </a:xfrm>
        </p:spPr>
        <p:txBody>
          <a:bodyPr/>
          <a:lstStyle/>
          <a:p>
            <a:r>
              <a:rPr lang="fr-FR" dirty="0"/>
              <a:t>Actualités de la normalisation à l’université Gustave Eiffel</a:t>
            </a:r>
          </a:p>
        </p:txBody>
      </p:sp>
      <p:sp>
        <p:nvSpPr>
          <p:cNvPr id="15" name="Espace réservé du texte 14"/>
          <p:cNvSpPr>
            <a:spLocks noGrp="1"/>
          </p:cNvSpPr>
          <p:nvPr>
            <p:ph type="body" sz="quarter" idx="11"/>
          </p:nvPr>
        </p:nvSpPr>
        <p:spPr>
          <a:xfrm>
            <a:off x="228600" y="685800"/>
            <a:ext cx="2356783" cy="381000"/>
          </a:xfrm>
        </p:spPr>
        <p:txBody>
          <a:bodyPr/>
          <a:lstStyle/>
          <a:p>
            <a:r>
              <a:rPr lang="fr-FR" sz="1400" dirty="0"/>
              <a:t>Hugues VIALLETEL</a:t>
            </a:r>
          </a:p>
        </p:txBody>
      </p:sp>
      <p:sp>
        <p:nvSpPr>
          <p:cNvPr id="16" name="Espace réservé du texte 15"/>
          <p:cNvSpPr>
            <a:spLocks noGrp="1"/>
          </p:cNvSpPr>
          <p:nvPr>
            <p:ph type="body" sz="quarter" idx="12"/>
          </p:nvPr>
        </p:nvSpPr>
        <p:spPr/>
        <p:txBody>
          <a:bodyPr/>
          <a:lstStyle/>
          <a:p>
            <a:r>
              <a:rPr lang="fr-FR" sz="1400" dirty="0"/>
              <a:t>Mars 2024</a:t>
            </a:r>
          </a:p>
        </p:txBody>
      </p:sp>
    </p:spTree>
    <p:extLst>
      <p:ext uri="{BB962C8B-B14F-4D97-AF65-F5344CB8AC3E}">
        <p14:creationId xmlns:p14="http://schemas.microsoft.com/office/powerpoint/2010/main" val="538938428"/>
      </p:ext>
    </p:extLst>
  </p:cSld>
  <p:clrMapOvr>
    <a:masterClrMapping/>
  </p:clrMapOvr>
  <mc:AlternateContent xmlns:mc="http://schemas.openxmlformats.org/markup-compatibility/2006" xmlns:p14="http://schemas.microsoft.com/office/powerpoint/2010/main">
    <mc:Choice Requires="p14">
      <p:transition spd="slow" p14:dur="2000" advTm="15043"/>
    </mc:Choice>
    <mc:Fallback xmlns="">
      <p:transition spd="slow" advTm="1504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sz="3200" dirty="0"/>
              <a:t>Constat au niveau européen</a:t>
            </a:r>
          </a:p>
        </p:txBody>
      </p:sp>
      <p:sp>
        <p:nvSpPr>
          <p:cNvPr id="3" name="Espace réservé du texte 2"/>
          <p:cNvSpPr>
            <a:spLocks noGrp="1"/>
          </p:cNvSpPr>
          <p:nvPr>
            <p:ph type="body" sz="quarter" idx="11"/>
          </p:nvPr>
        </p:nvSpPr>
        <p:spPr>
          <a:xfrm>
            <a:off x="780696" y="1066800"/>
            <a:ext cx="10420704" cy="5144244"/>
          </a:xfrm>
        </p:spPr>
        <p:txBody>
          <a:bodyPr/>
          <a:lstStyle/>
          <a:p>
            <a:endParaRPr lang="fr-FR" dirty="0"/>
          </a:p>
          <a:p>
            <a:r>
              <a:rPr lang="fr-FR" dirty="0"/>
              <a:t>L'importance des normes augmente et l'importance de la normalisation pour la compétitivité et pour l'intérêt public est incontestée, mais la sensibilisation générale et la formation en matière de normalisation sont comparativement limitées. </a:t>
            </a:r>
          </a:p>
          <a:p>
            <a:endParaRPr lang="fr-FR" dirty="0"/>
          </a:p>
          <a:p>
            <a:r>
              <a:rPr lang="fr-FR" dirty="0"/>
              <a:t>Il existe peu de formation initiale ni de formation professionnelle en matière de normalisation. De nombreuses entreprises de l’UE – grandes ou petites – ne disposent pas d’une approche structurée et stratégique de la normalisation qui reflète sa pertinence pour diverses opérations économiques, qu’il s’agisse de conformité juridique, d’accès au marché ou de stratégie commerciale générale. </a:t>
            </a:r>
          </a:p>
          <a:p>
            <a:endParaRPr lang="fr-FR" dirty="0"/>
          </a:p>
          <a:p>
            <a:r>
              <a:rPr lang="fr-FR" dirty="0"/>
              <a:t>Le succès du système européen de normalisation repose sur la capacité d’experts de l’industrie, des administrations publiques, de la société civile, de la recherche ou du monde universitaire, à répondre à tous les aspects critiques de l’élaboration des normes. </a:t>
            </a:r>
          </a:p>
          <a:p>
            <a:endParaRPr lang="fr-FR" dirty="0"/>
          </a:p>
          <a:p>
            <a:r>
              <a:rPr lang="fr-FR" dirty="0"/>
              <a:t>L’Europe a besoin des meilleurs experts en normalisation pour poursuivre avec succès ses ambitions mondiales et soutenir un marché unique numérique, vert et résilient.</a:t>
            </a:r>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281376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sz="3200" dirty="0"/>
              <a:t>Le </a:t>
            </a:r>
            <a:r>
              <a:rPr lang="fr-FR" sz="3200" i="1" dirty="0"/>
              <a:t>HIGH LEVEL FORUM </a:t>
            </a:r>
            <a:r>
              <a:rPr lang="fr-FR" sz="3200" dirty="0"/>
              <a:t>européen et son contexte</a:t>
            </a:r>
          </a:p>
        </p:txBody>
      </p:sp>
      <p:sp>
        <p:nvSpPr>
          <p:cNvPr id="3" name="Espace réservé du texte 2"/>
          <p:cNvSpPr>
            <a:spLocks noGrp="1"/>
          </p:cNvSpPr>
          <p:nvPr>
            <p:ph type="body" sz="quarter" idx="11"/>
          </p:nvPr>
        </p:nvSpPr>
        <p:spPr>
          <a:xfrm>
            <a:off x="779848" y="1828800"/>
            <a:ext cx="10344504" cy="4534644"/>
          </a:xfrm>
        </p:spPr>
        <p:txBody>
          <a:bodyPr/>
          <a:lstStyle/>
          <a:p>
            <a:endParaRPr lang="fr-FR" dirty="0"/>
          </a:p>
          <a:p>
            <a:r>
              <a:rPr lang="fr-FR" dirty="0"/>
              <a:t>Début 2023, la Commission européenne (CE) a créé le HLF pour être conseillé sur les questions politiques et stratégiques de la normalisation européenne.</a:t>
            </a:r>
          </a:p>
          <a:p>
            <a:endParaRPr lang="fr-FR" dirty="0"/>
          </a:p>
          <a:p>
            <a:r>
              <a:rPr lang="fr-FR" dirty="0"/>
              <a:t>Au sein de ce Forum, des axes de travail horizontaux et thématiques ont été lancés pour faire avancer les travaux dans divers domaines. </a:t>
            </a:r>
          </a:p>
          <a:p>
            <a:endParaRPr lang="fr-FR" dirty="0"/>
          </a:p>
          <a:p>
            <a:r>
              <a:rPr lang="fr-FR" dirty="0"/>
              <a:t>Parmi eux, le volet de la formation et des compétences en matière de normes a été reconnu comme l'un des facteurs essentiels au bon fonctionnement du système de normalisation en Europe et pour garantir un vivier de futurs experts.</a:t>
            </a:r>
          </a:p>
          <a:p>
            <a:endParaRPr lang="fr-FR" dirty="0"/>
          </a:p>
          <a:p>
            <a:r>
              <a:rPr lang="fr-FR" dirty="0"/>
              <a:t>La nécessité d'une formation et de compétences en matière de normalisation est soulignée également dans la communication de 2022 de la CE sur la stratégie de l'UE en matière de normalisation (COM 31 final). </a:t>
            </a:r>
          </a:p>
          <a:p>
            <a:endParaRPr lang="fr-FR" dirty="0"/>
          </a:p>
        </p:txBody>
      </p:sp>
    </p:spTree>
    <p:extLst>
      <p:ext uri="{BB962C8B-B14F-4D97-AF65-F5344CB8AC3E}">
        <p14:creationId xmlns:p14="http://schemas.microsoft.com/office/powerpoint/2010/main" val="1617667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848" y="384280"/>
            <a:ext cx="9964352" cy="987320"/>
          </a:xfrm>
        </p:spPr>
        <p:txBody>
          <a:bodyPr/>
          <a:lstStyle/>
          <a:p>
            <a:pPr algn="l"/>
            <a:r>
              <a:rPr lang="fr-FR" sz="3200" dirty="0"/>
              <a:t>Développer la culture « normalisation » au sein  de l’Université Gustave Eiffel</a:t>
            </a:r>
          </a:p>
        </p:txBody>
      </p:sp>
      <p:sp>
        <p:nvSpPr>
          <p:cNvPr id="3" name="Espace réservé du texte 2"/>
          <p:cNvSpPr>
            <a:spLocks noGrp="1"/>
          </p:cNvSpPr>
          <p:nvPr>
            <p:ph type="body" sz="quarter" idx="11"/>
          </p:nvPr>
        </p:nvSpPr>
        <p:spPr>
          <a:xfrm>
            <a:off x="0" y="2057400"/>
            <a:ext cx="9963504" cy="4572000"/>
          </a:xfrm>
        </p:spPr>
        <p:txBody>
          <a:bodyPr/>
          <a:lstStyle/>
          <a:p>
            <a:pPr marL="1200150" lvl="2" indent="-285750">
              <a:buFont typeface="Arial" panose="020B0604020202020204" pitchFamily="34" charset="0"/>
              <a:buChar char="•"/>
            </a:pPr>
            <a:r>
              <a:rPr lang="fr-FR" b="0" dirty="0">
                <a:solidFill>
                  <a:schemeClr val="tx1"/>
                </a:solidFill>
              </a:rPr>
              <a:t>L’accès à la base de normes « COBAZ Latitude » est permise depuis juillet 2021 via un marché collectif géré par le MTECT. </a:t>
            </a:r>
          </a:p>
          <a:p>
            <a:pPr lvl="2"/>
            <a:endParaRPr lang="fr-FR" b="0" dirty="0">
              <a:solidFill>
                <a:schemeClr val="tx1"/>
              </a:solidFill>
            </a:endParaRPr>
          </a:p>
          <a:p>
            <a:pPr marL="1200150" lvl="2" indent="-285750">
              <a:buFont typeface="Arial" panose="020B0604020202020204" pitchFamily="34" charset="0"/>
              <a:buChar char="•"/>
            </a:pPr>
            <a:r>
              <a:rPr lang="fr-FR" b="0" dirty="0">
                <a:solidFill>
                  <a:schemeClr val="tx1"/>
                </a:solidFill>
              </a:rPr>
              <a:t>En 2023, la démarche d’évaluation entre l’abonnement « COBAZ Latitude » et « COBAZ Education » a abouti à privilégier l’abonnement « COBAZ Latitude ».</a:t>
            </a:r>
          </a:p>
          <a:p>
            <a:pPr marL="1200150" lvl="2" indent="-285750">
              <a:buFont typeface="Arial" panose="020B0604020202020204" pitchFamily="34" charset="0"/>
              <a:buChar char="•"/>
            </a:pPr>
            <a:endParaRPr lang="fr-FR" b="0" dirty="0">
              <a:solidFill>
                <a:schemeClr val="tx1"/>
              </a:solidFill>
            </a:endParaRPr>
          </a:p>
          <a:p>
            <a:pPr marL="1200150" lvl="2" indent="-285750">
              <a:buFont typeface="Arial" panose="020B0604020202020204" pitchFamily="34" charset="0"/>
              <a:buChar char="•"/>
            </a:pPr>
            <a:r>
              <a:rPr lang="fr-FR" b="0" dirty="0">
                <a:solidFill>
                  <a:schemeClr val="tx1"/>
                </a:solidFill>
              </a:rPr>
              <a:t>Les premiers webinaires de formation à l’utilisation de « COBAZ Latitude » et de sensibilisation aux enjeux à participer à l'effort de normalisation volontaire établie par consensus, ont été montés avec Afnor les 19 juin et 13 novembre 2023 et le 29 février 2024. Ils ont vocation à se poursuivre.</a:t>
            </a:r>
          </a:p>
          <a:p>
            <a:pPr lvl="2"/>
            <a:endParaRPr lang="fr-FR" b="0" dirty="0">
              <a:solidFill>
                <a:schemeClr val="tx1"/>
              </a:solidFill>
            </a:endParaRPr>
          </a:p>
        </p:txBody>
      </p:sp>
    </p:spTree>
    <p:extLst>
      <p:ext uri="{BB962C8B-B14F-4D97-AF65-F5344CB8AC3E}">
        <p14:creationId xmlns:p14="http://schemas.microsoft.com/office/powerpoint/2010/main" val="1057016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848" y="384280"/>
            <a:ext cx="9964352" cy="987320"/>
          </a:xfrm>
        </p:spPr>
        <p:txBody>
          <a:bodyPr/>
          <a:lstStyle/>
          <a:p>
            <a:pPr algn="l"/>
            <a:r>
              <a:rPr lang="fr-FR" sz="3200" dirty="0"/>
              <a:t>Soutenir la contribution de l’Université Gustave Eiffel à l’effort collectif de normalisation</a:t>
            </a:r>
          </a:p>
        </p:txBody>
      </p:sp>
      <p:sp>
        <p:nvSpPr>
          <p:cNvPr id="3" name="Espace réservé du texte 2"/>
          <p:cNvSpPr>
            <a:spLocks noGrp="1"/>
          </p:cNvSpPr>
          <p:nvPr>
            <p:ph type="body" sz="quarter" idx="11"/>
          </p:nvPr>
        </p:nvSpPr>
        <p:spPr>
          <a:xfrm>
            <a:off x="152400" y="1828800"/>
            <a:ext cx="11053156" cy="4114800"/>
          </a:xfrm>
        </p:spPr>
        <p:txBody>
          <a:bodyPr/>
          <a:lstStyle/>
          <a:p>
            <a:pPr lvl="2"/>
            <a:r>
              <a:rPr lang="fr-FR" sz="1600" b="0" dirty="0">
                <a:solidFill>
                  <a:schemeClr val="tx1"/>
                </a:solidFill>
              </a:rPr>
              <a:t>En 2024, l’université Gustave Eiffel continuera de mener plusieurs actions spécifiques dans cette perspective :</a:t>
            </a:r>
          </a:p>
          <a:p>
            <a:pPr lvl="2"/>
            <a:endParaRPr lang="fr-FR" sz="1600" b="0" dirty="0">
              <a:solidFill>
                <a:schemeClr val="tx1"/>
              </a:solidFill>
            </a:endParaRPr>
          </a:p>
          <a:p>
            <a:pPr marL="1200150" lvl="2" indent="-285750">
              <a:buFont typeface="Arial" panose="020B0604020202020204" pitchFamily="34" charset="0"/>
              <a:buChar char="•"/>
            </a:pPr>
            <a:r>
              <a:rPr lang="fr-FR" sz="1600" b="0" dirty="0">
                <a:solidFill>
                  <a:schemeClr val="tx1"/>
                </a:solidFill>
              </a:rPr>
              <a:t>Le maintien du soutien financier aux actions en lien avec la normalisation, qui offre la possibilité de financement des experts pour participer aux travaux de normalisation, méthodologie, standardisation et d’APP.</a:t>
            </a:r>
          </a:p>
          <a:p>
            <a:pPr marL="1200150" lvl="2" indent="-285750">
              <a:buFont typeface="Arial" panose="020B0604020202020204" pitchFamily="34" charset="0"/>
              <a:buChar char="•"/>
            </a:pPr>
            <a:endParaRPr lang="fr-FR" sz="1600" b="0" dirty="0">
              <a:solidFill>
                <a:schemeClr val="tx1"/>
              </a:solidFill>
            </a:endParaRPr>
          </a:p>
          <a:p>
            <a:pPr marL="1200150" lvl="2" indent="-285750">
              <a:buFont typeface="Arial" panose="020B0604020202020204" pitchFamily="34" charset="0"/>
              <a:buChar char="•"/>
            </a:pPr>
            <a:r>
              <a:rPr lang="fr-FR" sz="1600" b="0" dirty="0">
                <a:solidFill>
                  <a:schemeClr val="tx1"/>
                </a:solidFill>
              </a:rPr>
              <a:t>La mise à jour de la Base nationale de représentation des experts : interfaçage entre les experts et les instances de gouvernance du système français de normalisation.</a:t>
            </a:r>
          </a:p>
          <a:p>
            <a:pPr marL="1200150" lvl="2" indent="-285750">
              <a:buFont typeface="Arial" panose="020B0604020202020204" pitchFamily="34" charset="0"/>
              <a:buChar char="•"/>
            </a:pPr>
            <a:endParaRPr lang="fr-FR" sz="1600" b="0" dirty="0">
              <a:solidFill>
                <a:schemeClr val="tx1"/>
              </a:solidFill>
            </a:endParaRPr>
          </a:p>
          <a:p>
            <a:pPr marL="1200150" lvl="2" indent="-285750">
              <a:buFont typeface="Arial" panose="020B0604020202020204" pitchFamily="34" charset="0"/>
              <a:buChar char="•"/>
            </a:pPr>
            <a:r>
              <a:rPr lang="fr-FR" sz="1600" b="0" dirty="0">
                <a:solidFill>
                  <a:schemeClr val="tx1"/>
                </a:solidFill>
              </a:rPr>
              <a:t>L’organisation d’interventions publiques ciblées sur les enjeux de la normalisation par la Responsable ministérielle aux normes du MTECT : Journées techniques routes, congrès de l’IDRRIM.</a:t>
            </a:r>
          </a:p>
          <a:p>
            <a:pPr marL="1200150" lvl="2" indent="-285750">
              <a:buFont typeface="Arial" panose="020B0604020202020204" pitchFamily="34" charset="0"/>
              <a:buChar char="•"/>
            </a:pPr>
            <a:endParaRPr lang="fr-FR" sz="1600" b="0" dirty="0">
              <a:solidFill>
                <a:schemeClr val="tx1"/>
              </a:solidFill>
            </a:endParaRPr>
          </a:p>
          <a:p>
            <a:pPr marL="1200150" lvl="2" indent="-285750">
              <a:buFont typeface="Arial" panose="020B0604020202020204" pitchFamily="34" charset="0"/>
              <a:buChar char="•"/>
            </a:pPr>
            <a:r>
              <a:rPr lang="fr-FR" sz="1600" b="0" dirty="0">
                <a:solidFill>
                  <a:schemeClr val="tx1"/>
                </a:solidFill>
              </a:rPr>
              <a:t>La prise en compte de la normalisation dans le colloque Recherche &amp; Action Publique 2024</a:t>
            </a:r>
          </a:p>
          <a:p>
            <a:pPr marL="1200150" lvl="2" indent="-285750">
              <a:buFont typeface="Arial" panose="020B0604020202020204" pitchFamily="34" charset="0"/>
              <a:buChar char="•"/>
            </a:pPr>
            <a:endParaRPr lang="fr-FR" sz="1600" b="0" dirty="0">
              <a:solidFill>
                <a:schemeClr val="tx1"/>
              </a:solidFill>
            </a:endParaRPr>
          </a:p>
          <a:p>
            <a:pPr marL="1200150" lvl="2" indent="-285750">
              <a:buFont typeface="Arial" panose="020B0604020202020204" pitchFamily="34" charset="0"/>
              <a:buChar char="•"/>
            </a:pPr>
            <a:r>
              <a:rPr lang="fr-FR" sz="1600" b="0" dirty="0">
                <a:solidFill>
                  <a:schemeClr val="tx1"/>
                </a:solidFill>
              </a:rPr>
              <a:t>Plusieurs propositions d’interventions dans différents parcours de Master et en Ecole d’ingénieurs, en lien avec AFNOR, le SQUALPI et les RMN. </a:t>
            </a:r>
          </a:p>
        </p:txBody>
      </p:sp>
    </p:spTree>
    <p:extLst>
      <p:ext uri="{BB962C8B-B14F-4D97-AF65-F5344CB8AC3E}">
        <p14:creationId xmlns:p14="http://schemas.microsoft.com/office/powerpoint/2010/main" val="3172158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1"/>
          </p:nvPr>
        </p:nvSpPr>
        <p:spPr>
          <a:xfrm>
            <a:off x="5029200" y="2743200"/>
            <a:ext cx="6152366" cy="398807"/>
          </a:xfrm>
        </p:spPr>
        <p:txBody>
          <a:bodyPr/>
          <a:lstStyle/>
          <a:p>
            <a:r>
              <a:rPr lang="fr-FR" dirty="0"/>
              <a:t>Vice-présidence Appui aux Politiques Publiques</a:t>
            </a:r>
          </a:p>
        </p:txBody>
      </p:sp>
      <p:sp>
        <p:nvSpPr>
          <p:cNvPr id="9" name="Espace réservé du texte 8"/>
          <p:cNvSpPr>
            <a:spLocks noGrp="1"/>
          </p:cNvSpPr>
          <p:nvPr>
            <p:ph type="body" sz="quarter" idx="12"/>
          </p:nvPr>
        </p:nvSpPr>
        <p:spPr>
          <a:xfrm>
            <a:off x="5029200" y="3142007"/>
            <a:ext cx="6152365" cy="398807"/>
          </a:xfrm>
        </p:spPr>
        <p:txBody>
          <a:bodyPr/>
          <a:lstStyle/>
          <a:p>
            <a:r>
              <a:rPr lang="fr-FR" dirty="0"/>
              <a:t>vpapp@univ-eiffel.fr</a:t>
            </a:r>
          </a:p>
        </p:txBody>
      </p:sp>
      <p:sp>
        <p:nvSpPr>
          <p:cNvPr id="5" name="Espace réservé du texte 7"/>
          <p:cNvSpPr>
            <a:spLocks noGrp="1"/>
          </p:cNvSpPr>
          <p:nvPr>
            <p:ph type="body" sz="quarter" idx="11"/>
          </p:nvPr>
        </p:nvSpPr>
        <p:spPr>
          <a:xfrm>
            <a:off x="5029199" y="1447800"/>
            <a:ext cx="6152366" cy="398807"/>
          </a:xfrm>
        </p:spPr>
        <p:txBody>
          <a:bodyPr/>
          <a:lstStyle/>
          <a:p>
            <a:r>
              <a:rPr lang="fr-FR" sz="2800" dirty="0"/>
              <a:t>Merci pour votre attention</a:t>
            </a:r>
          </a:p>
        </p:txBody>
      </p:sp>
      <p:sp>
        <p:nvSpPr>
          <p:cNvPr id="6" name="Espace réservé du texte 8"/>
          <p:cNvSpPr>
            <a:spLocks noGrp="1"/>
          </p:cNvSpPr>
          <p:nvPr>
            <p:ph type="body" sz="quarter" idx="12"/>
          </p:nvPr>
        </p:nvSpPr>
        <p:spPr>
          <a:xfrm>
            <a:off x="5049253" y="3556856"/>
            <a:ext cx="6152365" cy="398807"/>
          </a:xfrm>
        </p:spPr>
        <p:txBody>
          <a:bodyPr/>
          <a:lstStyle/>
          <a:p>
            <a:r>
              <a:rPr lang="fr-FR" dirty="0"/>
              <a:t>hugues.vialletel@univ-eiffel.fr</a:t>
            </a:r>
          </a:p>
        </p:txBody>
      </p:sp>
    </p:spTree>
    <p:extLst>
      <p:ext uri="{BB962C8B-B14F-4D97-AF65-F5344CB8AC3E}">
        <p14:creationId xmlns:p14="http://schemas.microsoft.com/office/powerpoint/2010/main" val="3056222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Les chiffres de la normalisation au sein de l’Université Gustave Eiffel</a:t>
            </a:r>
          </a:p>
        </p:txBody>
      </p:sp>
    </p:spTree>
    <p:extLst>
      <p:ext uri="{BB962C8B-B14F-4D97-AF65-F5344CB8AC3E}">
        <p14:creationId xmlns:p14="http://schemas.microsoft.com/office/powerpoint/2010/main" val="2366459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848" y="384280"/>
            <a:ext cx="10497752" cy="781912"/>
          </a:xfrm>
        </p:spPr>
        <p:txBody>
          <a:bodyPr/>
          <a:lstStyle/>
          <a:p>
            <a:pPr algn="ctr"/>
            <a:r>
              <a:rPr lang="fr-FR" sz="3200" dirty="0"/>
              <a:t>Nombre d’experts normalisation actifs début 2024 </a:t>
            </a:r>
          </a:p>
        </p:txBody>
      </p:sp>
      <p:sp>
        <p:nvSpPr>
          <p:cNvPr id="3" name="Espace réservé du texte 2"/>
          <p:cNvSpPr>
            <a:spLocks noGrp="1"/>
          </p:cNvSpPr>
          <p:nvPr>
            <p:ph type="body" sz="quarter" idx="11"/>
          </p:nvPr>
        </p:nvSpPr>
        <p:spPr>
          <a:xfrm>
            <a:off x="1447800" y="1600200"/>
            <a:ext cx="8525019" cy="4343400"/>
          </a:xfrm>
        </p:spPr>
        <p:txBody>
          <a:bodyPr/>
          <a:lstStyle/>
          <a:p>
            <a:pPr marL="57150" indent="0" algn="just">
              <a:buNone/>
            </a:pPr>
            <a:r>
              <a:rPr lang="fr-FR" dirty="0">
                <a:solidFill>
                  <a:srgbClr val="2F2A85"/>
                </a:solidFill>
              </a:rPr>
              <a:t>Au début 2024, l’Université Gustave Eiffel compte :</a:t>
            </a:r>
          </a:p>
          <a:p>
            <a:pPr marL="57150" indent="0" algn="just">
              <a:buNone/>
            </a:pPr>
            <a:endParaRPr lang="fr-FR" dirty="0">
              <a:solidFill>
                <a:srgbClr val="2F2A85"/>
              </a:solidFill>
            </a:endParaRPr>
          </a:p>
          <a:p>
            <a:pPr marL="342900" indent="-285750" algn="just">
              <a:buFont typeface="Arial" panose="020B0604020202020204" pitchFamily="34" charset="0"/>
              <a:buChar char="•"/>
            </a:pPr>
            <a:r>
              <a:rPr lang="fr-FR" dirty="0"/>
              <a:t>64 experts actifs </a:t>
            </a:r>
          </a:p>
          <a:p>
            <a:pPr marL="57150" algn="just"/>
            <a:endParaRPr lang="fr-FR" dirty="0">
              <a:solidFill>
                <a:srgbClr val="003366"/>
              </a:solidFill>
            </a:endParaRPr>
          </a:p>
          <a:p>
            <a:pPr marL="342900" indent="-285750" algn="just">
              <a:buFont typeface="Arial" panose="020B0604020202020204" pitchFamily="34" charset="0"/>
              <a:buChar char="•"/>
            </a:pPr>
            <a:r>
              <a:rPr lang="fr-FR" dirty="0"/>
              <a:t>dans 95 commissions de normalisation:</a:t>
            </a:r>
          </a:p>
          <a:p>
            <a:pPr marL="57150" algn="just"/>
            <a:endParaRPr lang="fr-FR" dirty="0"/>
          </a:p>
          <a:p>
            <a:pPr lvl="1" algn="just">
              <a:buFont typeface="Wingdings" panose="05000000000000000000" pitchFamily="2" charset="2"/>
              <a:buChar char="Ø"/>
            </a:pPr>
            <a:r>
              <a:rPr lang="fr-FR" b="0" dirty="0">
                <a:solidFill>
                  <a:schemeClr val="tx1"/>
                </a:solidFill>
              </a:rPr>
              <a:t> 62 commissions françaises (AFNOR)</a:t>
            </a:r>
          </a:p>
          <a:p>
            <a:pPr lvl="1" algn="just">
              <a:buFont typeface="Wingdings" panose="05000000000000000000" pitchFamily="2" charset="2"/>
              <a:buChar char="Ø"/>
            </a:pPr>
            <a:r>
              <a:rPr lang="fr-FR" b="0" dirty="0">
                <a:solidFill>
                  <a:schemeClr val="tx1"/>
                </a:solidFill>
              </a:rPr>
              <a:t> 22 commissions européennes (CEN)</a:t>
            </a:r>
          </a:p>
          <a:p>
            <a:pPr lvl="1" algn="just">
              <a:buFont typeface="Wingdings" panose="05000000000000000000" pitchFamily="2" charset="2"/>
              <a:buChar char="Ø"/>
            </a:pPr>
            <a:r>
              <a:rPr lang="fr-FR" b="0" dirty="0">
                <a:solidFill>
                  <a:schemeClr val="tx1"/>
                </a:solidFill>
              </a:rPr>
              <a:t> 11 commissions internationales (ISO)</a:t>
            </a:r>
          </a:p>
          <a:p>
            <a:pPr lvl="1" algn="just">
              <a:buFont typeface="Wingdings" panose="05000000000000000000" pitchFamily="2" charset="2"/>
              <a:buChar char="Ø"/>
            </a:pPr>
            <a:endParaRPr lang="fr-FR" dirty="0">
              <a:solidFill>
                <a:srgbClr val="003366"/>
              </a:solidFill>
            </a:endParaRPr>
          </a:p>
          <a:p>
            <a:r>
              <a:rPr lang="fr-FR" dirty="0"/>
              <a:t>Il faut ajouter à cela les participations aux instances de « gouvernance » du système français de normalisation :</a:t>
            </a:r>
          </a:p>
          <a:p>
            <a:pPr marL="285750" indent="-285750">
              <a:buFont typeface="Arial" panose="020B0604020202020204" pitchFamily="34" charset="0"/>
              <a:buChar char="•"/>
            </a:pPr>
            <a:r>
              <a:rPr lang="fr-FR" dirty="0"/>
              <a:t>Groupes de travail issus de commissions de normalisation, au sein des BN</a:t>
            </a:r>
          </a:p>
          <a:p>
            <a:pPr marL="285750" indent="-285750">
              <a:buFont typeface="Arial" panose="020B0604020202020204" pitchFamily="34" charset="0"/>
              <a:buChar char="•"/>
            </a:pPr>
            <a:r>
              <a:rPr lang="fr-FR" dirty="0"/>
              <a:t>Comités d’orientation stratégique (CoS) AFNOR</a:t>
            </a:r>
          </a:p>
          <a:p>
            <a:pPr marL="285750" indent="-285750">
              <a:buFont typeface="Arial" panose="020B0604020202020204" pitchFamily="34" charset="0"/>
              <a:buChar char="•"/>
            </a:pPr>
            <a:r>
              <a:rPr lang="fr-FR" dirty="0"/>
              <a:t>Organes de gouvernance des BN (notamment le BNTRA)</a:t>
            </a:r>
          </a:p>
          <a:p>
            <a:pPr marL="285750" indent="-285750">
              <a:buFont typeface="Arial" panose="020B0604020202020204" pitchFamily="34" charset="0"/>
              <a:buChar char="•"/>
            </a:pPr>
            <a:endParaRPr lang="fr-FR" dirty="0"/>
          </a:p>
          <a:p>
            <a:endParaRPr lang="fr-FR" dirty="0"/>
          </a:p>
        </p:txBody>
      </p:sp>
    </p:spTree>
    <p:extLst>
      <p:ext uri="{BB962C8B-B14F-4D97-AF65-F5344CB8AC3E}">
        <p14:creationId xmlns:p14="http://schemas.microsoft.com/office/powerpoint/2010/main" val="1505866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6400" y="384280"/>
            <a:ext cx="8508016" cy="781912"/>
          </a:xfrm>
        </p:spPr>
        <p:txBody>
          <a:bodyPr/>
          <a:lstStyle/>
          <a:p>
            <a:pPr algn="ctr"/>
            <a:r>
              <a:rPr lang="fr-FR" dirty="0"/>
              <a:t>Evolution de la participation de l’université Gustave Eiffel à la normalisation depuis 2020</a:t>
            </a:r>
          </a:p>
        </p:txBody>
      </p:sp>
      <p:sp>
        <p:nvSpPr>
          <p:cNvPr id="3" name="Espace réservé du texte 2"/>
          <p:cNvSpPr>
            <a:spLocks noGrp="1"/>
          </p:cNvSpPr>
          <p:nvPr>
            <p:ph type="body" sz="quarter" idx="11"/>
          </p:nvPr>
        </p:nvSpPr>
        <p:spPr>
          <a:xfrm>
            <a:off x="780696" y="1600200"/>
            <a:ext cx="8525019" cy="4610844"/>
          </a:xfrm>
        </p:spPr>
        <p:txBody>
          <a:bodyPr/>
          <a:lstStyle/>
          <a:p>
            <a:r>
              <a:rPr lang="fr-FR" dirty="0"/>
              <a:t>    </a:t>
            </a:r>
          </a:p>
        </p:txBody>
      </p:sp>
      <p:graphicFrame>
        <p:nvGraphicFramePr>
          <p:cNvPr id="8" name="Graphique 7"/>
          <p:cNvGraphicFramePr>
            <a:graphicFrameLocks/>
          </p:cNvGraphicFramePr>
          <p:nvPr>
            <p:extLst>
              <p:ext uri="{D42A27DB-BD31-4B8C-83A1-F6EECF244321}">
                <p14:modId xmlns:p14="http://schemas.microsoft.com/office/powerpoint/2010/main" val="209398262"/>
              </p:ext>
            </p:extLst>
          </p:nvPr>
        </p:nvGraphicFramePr>
        <p:xfrm>
          <a:off x="779848" y="1166192"/>
          <a:ext cx="9888152" cy="5044851"/>
        </p:xfrm>
        <a:graphic>
          <a:graphicData uri="http://schemas.openxmlformats.org/drawingml/2006/chart">
            <c:chart xmlns:c="http://schemas.openxmlformats.org/drawingml/2006/chart" xmlns:r="http://schemas.openxmlformats.org/officeDocument/2006/relationships" r:id="rId2"/>
          </a:graphicData>
        </a:graphic>
      </p:graphicFrame>
      <p:sp>
        <p:nvSpPr>
          <p:cNvPr id="4" name="ZoneTexte 3">
            <a:extLst>
              <a:ext uri="{FF2B5EF4-FFF2-40B4-BE49-F238E27FC236}">
                <a16:creationId xmlns:a16="http://schemas.microsoft.com/office/drawing/2014/main" id="{7C597C5C-0D03-4012-9251-CEB7CD161886}"/>
              </a:ext>
            </a:extLst>
          </p:cNvPr>
          <p:cNvSpPr txBox="1"/>
          <p:nvPr/>
        </p:nvSpPr>
        <p:spPr>
          <a:xfrm>
            <a:off x="914400" y="6324600"/>
            <a:ext cx="9753600" cy="338554"/>
          </a:xfrm>
          <a:prstGeom prst="rect">
            <a:avLst/>
          </a:prstGeom>
          <a:noFill/>
        </p:spPr>
        <p:txBody>
          <a:bodyPr wrap="square" rtlCol="0">
            <a:spAutoFit/>
          </a:bodyPr>
          <a:lstStyle/>
          <a:p>
            <a:r>
              <a:rPr lang="fr-FR" sz="1600" dirty="0"/>
              <a:t>Les chiffres ont été établis au début de l’année N+1 et sont représentatifs de l’activité de l’année N.</a:t>
            </a:r>
          </a:p>
        </p:txBody>
      </p:sp>
    </p:spTree>
    <p:extLst>
      <p:ext uri="{BB962C8B-B14F-4D97-AF65-F5344CB8AC3E}">
        <p14:creationId xmlns:p14="http://schemas.microsoft.com/office/powerpoint/2010/main" val="251241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848" y="384280"/>
            <a:ext cx="10269152" cy="781912"/>
          </a:xfrm>
        </p:spPr>
        <p:txBody>
          <a:bodyPr/>
          <a:lstStyle/>
          <a:p>
            <a:pPr algn="ctr"/>
            <a:r>
              <a:rPr lang="fr-FR" sz="3200" dirty="0"/>
              <a:t>Répartition des experts par composante </a:t>
            </a:r>
            <a:r>
              <a:rPr lang="fr-FR" sz="1800" dirty="0"/>
              <a:t>(début 2024)</a:t>
            </a:r>
            <a:br>
              <a:rPr lang="fr-FR" dirty="0"/>
            </a:br>
            <a:endParaRPr lang="fr-FR" dirty="0"/>
          </a:p>
        </p:txBody>
      </p:sp>
      <p:sp>
        <p:nvSpPr>
          <p:cNvPr id="3" name="Espace réservé du texte 2"/>
          <p:cNvSpPr>
            <a:spLocks noGrp="1"/>
          </p:cNvSpPr>
          <p:nvPr>
            <p:ph type="body" sz="quarter" idx="11"/>
          </p:nvPr>
        </p:nvSpPr>
        <p:spPr>
          <a:xfrm>
            <a:off x="780696" y="1600200"/>
            <a:ext cx="8525019" cy="4610844"/>
          </a:xfrm>
        </p:spPr>
        <p:txBody>
          <a:bodyPr/>
          <a:lstStyle/>
          <a:p>
            <a:endParaRPr lang="fr-FR" dirty="0"/>
          </a:p>
          <a:p>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4068643383"/>
              </p:ext>
            </p:extLst>
          </p:nvPr>
        </p:nvGraphicFramePr>
        <p:xfrm>
          <a:off x="2209800" y="1179254"/>
          <a:ext cx="7248525" cy="52215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1492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84280"/>
            <a:ext cx="10439400" cy="781912"/>
          </a:xfrm>
        </p:spPr>
        <p:txBody>
          <a:bodyPr/>
          <a:lstStyle/>
          <a:p>
            <a:pPr algn="l"/>
            <a:r>
              <a:rPr lang="fr-FR" sz="3600" dirty="0"/>
              <a:t>Commissions françaises</a:t>
            </a:r>
          </a:p>
        </p:txBody>
      </p:sp>
      <p:sp>
        <p:nvSpPr>
          <p:cNvPr id="3" name="Espace réservé du texte 2"/>
          <p:cNvSpPr>
            <a:spLocks noGrp="1"/>
          </p:cNvSpPr>
          <p:nvPr>
            <p:ph type="body" sz="quarter" idx="11"/>
          </p:nvPr>
        </p:nvSpPr>
        <p:spPr>
          <a:xfrm>
            <a:off x="764654" y="1905000"/>
            <a:ext cx="10115904" cy="4267200"/>
          </a:xfrm>
        </p:spPr>
        <p:txBody>
          <a:bodyPr/>
          <a:lstStyle/>
          <a:p>
            <a:pPr marL="57150" indent="0" algn="just">
              <a:buNone/>
            </a:pPr>
            <a:r>
              <a:rPr lang="fr-FR" dirty="0"/>
              <a:t>Forte participation dans deux BN :</a:t>
            </a:r>
          </a:p>
          <a:p>
            <a:pPr marL="1143000" lvl="1" indent="-342900" algn="l">
              <a:buFont typeface="Arial" panose="020B0604020202020204" pitchFamily="34" charset="0"/>
              <a:buChar char="•"/>
            </a:pPr>
            <a:r>
              <a:rPr lang="fr-FR" b="0" dirty="0">
                <a:solidFill>
                  <a:schemeClr val="tx1"/>
                </a:solidFill>
              </a:rPr>
              <a:t>14 commissions AFNOR, dont 2 présidences </a:t>
            </a:r>
            <a:r>
              <a:rPr lang="fr-FR" b="0" dirty="0">
                <a:solidFill>
                  <a:srgbClr val="00B050"/>
                </a:solidFill>
              </a:rPr>
              <a:t>(P18B - Bétons, P18C - Constituants du béton)</a:t>
            </a:r>
            <a:r>
              <a:rPr lang="fr-FR" b="0" dirty="0">
                <a:solidFill>
                  <a:srgbClr val="00B0F0"/>
                </a:solidFill>
              </a:rPr>
              <a:t> </a:t>
            </a:r>
            <a:r>
              <a:rPr lang="fr-FR" b="0" dirty="0">
                <a:solidFill>
                  <a:schemeClr val="tx1"/>
                </a:solidFill>
              </a:rPr>
              <a:t>et 1 secrétariat </a:t>
            </a:r>
            <a:r>
              <a:rPr lang="fr-FR" b="0" dirty="0">
                <a:solidFill>
                  <a:srgbClr val="00B050"/>
                </a:solidFill>
              </a:rPr>
              <a:t>(CN PAB)</a:t>
            </a:r>
          </a:p>
          <a:p>
            <a:pPr marL="1143000" lvl="1" indent="-342900" algn="l">
              <a:buFont typeface="Arial" panose="020B0604020202020204" pitchFamily="34" charset="0"/>
              <a:buChar char="•"/>
            </a:pPr>
            <a:r>
              <a:rPr lang="fr-FR" b="0" dirty="0">
                <a:solidFill>
                  <a:schemeClr val="tx1"/>
                </a:solidFill>
              </a:rPr>
              <a:t>18 commissions BNTRA, dont 3 présidences </a:t>
            </a:r>
            <a:r>
              <a:rPr lang="fr-FR" b="0" dirty="0">
                <a:solidFill>
                  <a:srgbClr val="00B050"/>
                </a:solidFill>
              </a:rPr>
              <a:t>(CN EC - Essais relatifs aux chaussées, CN </a:t>
            </a:r>
            <a:r>
              <a:rPr lang="fr-FR" b="0" dirty="0" err="1">
                <a:solidFill>
                  <a:srgbClr val="00B050"/>
                </a:solidFill>
              </a:rPr>
              <a:t>CdS</a:t>
            </a:r>
            <a:r>
              <a:rPr lang="fr-FR" b="0" dirty="0">
                <a:solidFill>
                  <a:srgbClr val="00B050"/>
                </a:solidFill>
              </a:rPr>
              <a:t> - Caractéristiques de surface, CN GCG - Groupe de Coordination Géotechnique)</a:t>
            </a:r>
          </a:p>
          <a:p>
            <a:pPr marL="800100" lvl="1" algn="just"/>
            <a:endParaRPr lang="fr-FR" b="0" dirty="0">
              <a:solidFill>
                <a:schemeClr val="tx1"/>
              </a:solidFill>
            </a:endParaRPr>
          </a:p>
          <a:p>
            <a:pPr marL="114300" indent="0" algn="just">
              <a:buNone/>
            </a:pPr>
            <a:r>
              <a:rPr lang="fr-FR" dirty="0"/>
              <a:t>Autres BN :</a:t>
            </a:r>
          </a:p>
          <a:p>
            <a:pPr marL="1200150" lvl="1" indent="-342900" algn="l">
              <a:buFont typeface="Arial" panose="020B0604020202020204" pitchFamily="34" charset="0"/>
              <a:buChar char="•"/>
            </a:pPr>
            <a:r>
              <a:rPr lang="fr-FR" b="0" dirty="0">
                <a:solidFill>
                  <a:schemeClr val="tx1"/>
                </a:solidFill>
              </a:rPr>
              <a:t>3 commissions UNM, dont 1 présidence </a:t>
            </a:r>
            <a:r>
              <a:rPr lang="fr-FR" b="0" dirty="0">
                <a:solidFill>
                  <a:srgbClr val="00B050"/>
                </a:solidFill>
              </a:rPr>
              <a:t>(AC 104-20 - Aciers de précontrainte)</a:t>
            </a:r>
          </a:p>
          <a:p>
            <a:pPr marL="1200150" lvl="1" indent="-342900" algn="l">
              <a:buFont typeface="Arial" panose="020B0604020202020204" pitchFamily="34" charset="0"/>
              <a:buChar char="•"/>
            </a:pPr>
            <a:r>
              <a:rPr lang="fr-FR" b="0" dirty="0">
                <a:solidFill>
                  <a:schemeClr val="tx1"/>
                </a:solidFill>
              </a:rPr>
              <a:t>3 commissions BNA </a:t>
            </a:r>
          </a:p>
          <a:p>
            <a:pPr marL="1200150" lvl="1" indent="-342900" algn="l">
              <a:buFont typeface="Arial" panose="020B0604020202020204" pitchFamily="34" charset="0"/>
              <a:buChar char="•"/>
            </a:pPr>
            <a:r>
              <a:rPr lang="fr-FR" b="0" dirty="0">
                <a:solidFill>
                  <a:schemeClr val="tx1"/>
                </a:solidFill>
              </a:rPr>
              <a:t>1 commission dans chacun des BN suivant : BNF; BNITH; BNLH; BNAE; BNTEC</a:t>
            </a:r>
          </a:p>
          <a:p>
            <a:endParaRPr lang="fr-FR" dirty="0"/>
          </a:p>
        </p:txBody>
      </p:sp>
    </p:spTree>
    <p:extLst>
      <p:ext uri="{BB962C8B-B14F-4D97-AF65-F5344CB8AC3E}">
        <p14:creationId xmlns:p14="http://schemas.microsoft.com/office/powerpoint/2010/main" val="2304992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sz="3600" dirty="0"/>
              <a:t>Commissions CEN-CENELEC</a:t>
            </a:r>
          </a:p>
        </p:txBody>
      </p:sp>
      <p:sp>
        <p:nvSpPr>
          <p:cNvPr id="3" name="Espace réservé du texte 2"/>
          <p:cNvSpPr>
            <a:spLocks noGrp="1"/>
          </p:cNvSpPr>
          <p:nvPr>
            <p:ph type="body" sz="quarter" idx="11"/>
          </p:nvPr>
        </p:nvSpPr>
        <p:spPr>
          <a:xfrm>
            <a:off x="780696" y="1752600"/>
            <a:ext cx="10268304" cy="4458444"/>
          </a:xfrm>
        </p:spPr>
        <p:txBody>
          <a:bodyPr/>
          <a:lstStyle/>
          <a:p>
            <a:pPr lvl="1" algn="just"/>
            <a:r>
              <a:rPr lang="fr-FR" b="0" dirty="0">
                <a:solidFill>
                  <a:srgbClr val="2F2A85"/>
                </a:solidFill>
              </a:rPr>
              <a:t>Les commissions CEN-CENELEC auxquelles participent des experts de l’Université Gustave Eiffel sont principalement rattachées au « CoS Construction et Urbanisme ».</a:t>
            </a:r>
          </a:p>
          <a:p>
            <a:pPr lvl="1" algn="just"/>
            <a:endParaRPr lang="fr-FR" b="0" dirty="0">
              <a:solidFill>
                <a:srgbClr val="2F2A85"/>
              </a:solidFill>
            </a:endParaRPr>
          </a:p>
          <a:p>
            <a:pPr lvl="1" algn="just"/>
            <a:r>
              <a:rPr lang="fr-FR" b="0" dirty="0">
                <a:solidFill>
                  <a:srgbClr val="2F2A85"/>
                </a:solidFill>
              </a:rPr>
              <a:t>Les domaines représentés sont : les Eurocodes, les bétons/ciments, la géotechnique, les matériaux pour les routes.</a:t>
            </a:r>
          </a:p>
          <a:p>
            <a:pPr lvl="1" algn="just"/>
            <a:endParaRPr lang="fr-FR" b="0" dirty="0">
              <a:solidFill>
                <a:srgbClr val="2F2A85"/>
              </a:solidFill>
            </a:endParaRPr>
          </a:p>
          <a:p>
            <a:pPr lvl="1" algn="just"/>
            <a:r>
              <a:rPr lang="fr-FR" b="0" dirty="0">
                <a:solidFill>
                  <a:srgbClr val="2F2A85"/>
                </a:solidFill>
              </a:rPr>
              <a:t>Deux commissions sont présidées par l’Université Gustave Eiffel :</a:t>
            </a:r>
          </a:p>
          <a:p>
            <a:pPr lvl="1" algn="just"/>
            <a:endParaRPr lang="fr-FR" b="0" dirty="0">
              <a:solidFill>
                <a:srgbClr val="003366"/>
              </a:solidFill>
            </a:endParaRPr>
          </a:p>
          <a:p>
            <a:pPr marL="1200150" lvl="2" indent="-285750" algn="l">
              <a:buFont typeface="Arial" panose="020B0604020202020204" pitchFamily="34" charset="0"/>
              <a:buChar char="•"/>
            </a:pPr>
            <a:r>
              <a:rPr lang="fr-FR" b="0" dirty="0">
                <a:solidFill>
                  <a:srgbClr val="00B050"/>
                </a:solidFill>
              </a:rPr>
              <a:t>CEN/TC 341/WG 005 : Enquête géotechnique et test - Essais d'expansion de forage</a:t>
            </a:r>
          </a:p>
          <a:p>
            <a:pPr marL="1200150" lvl="2" indent="-285750" algn="just">
              <a:buFont typeface="Arial" panose="020B0604020202020204" pitchFamily="34" charset="0"/>
              <a:buChar char="•"/>
            </a:pPr>
            <a:endParaRPr lang="fr-FR" b="0" dirty="0">
              <a:solidFill>
                <a:srgbClr val="00B050"/>
              </a:solidFill>
            </a:endParaRPr>
          </a:p>
          <a:p>
            <a:pPr marL="1200150" lvl="2" indent="-285750" algn="l">
              <a:buFont typeface="Arial" panose="020B0604020202020204" pitchFamily="34" charset="0"/>
              <a:buChar char="•"/>
            </a:pPr>
            <a:r>
              <a:rPr lang="fr-FR" b="0" dirty="0">
                <a:solidFill>
                  <a:srgbClr val="00B050"/>
                </a:solidFill>
              </a:rPr>
              <a:t>CEN/CLC/JTC 5/WG 001 : Espace - Domaine d'application (application satellitaires GNSS)</a:t>
            </a:r>
          </a:p>
          <a:p>
            <a:pPr lvl="1" algn="just"/>
            <a:endParaRPr lang="fr-FR" b="0" dirty="0">
              <a:solidFill>
                <a:srgbClr val="003366"/>
              </a:solidFill>
            </a:endParaRPr>
          </a:p>
          <a:p>
            <a:pPr lvl="1" algn="just"/>
            <a:r>
              <a:rPr lang="fr-FR" b="0" dirty="0">
                <a:solidFill>
                  <a:srgbClr val="2F2A85"/>
                </a:solidFill>
              </a:rPr>
              <a:t>Un secrétariat est animé par l’Université Gustave Eiffel :</a:t>
            </a:r>
          </a:p>
          <a:p>
            <a:pPr lvl="1" algn="just"/>
            <a:endParaRPr lang="fr-FR" b="0" dirty="0">
              <a:solidFill>
                <a:srgbClr val="003366"/>
              </a:solidFill>
            </a:endParaRPr>
          </a:p>
          <a:p>
            <a:pPr marL="1200150" lvl="2" indent="-285750" algn="l">
              <a:buFont typeface="Arial" panose="020B0604020202020204" pitchFamily="34" charset="0"/>
              <a:buChar char="•"/>
            </a:pPr>
            <a:r>
              <a:rPr lang="fr-FR" b="0" dirty="0">
                <a:solidFill>
                  <a:srgbClr val="00B050"/>
                </a:solidFill>
              </a:rPr>
              <a:t>CEN / TC227 / WG5 - Matériaux pour les routes - Caractéristiques superficielles</a:t>
            </a:r>
            <a:endParaRPr lang="fr-FR" dirty="0">
              <a:solidFill>
                <a:srgbClr val="00B050"/>
              </a:solidFill>
            </a:endParaRPr>
          </a:p>
        </p:txBody>
      </p:sp>
    </p:spTree>
    <p:extLst>
      <p:ext uri="{BB962C8B-B14F-4D97-AF65-F5344CB8AC3E}">
        <p14:creationId xmlns:p14="http://schemas.microsoft.com/office/powerpoint/2010/main" val="3768886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sz="3600" dirty="0"/>
              <a:t>Commissions ISO et IEC</a:t>
            </a:r>
          </a:p>
        </p:txBody>
      </p:sp>
      <p:sp>
        <p:nvSpPr>
          <p:cNvPr id="3" name="Espace réservé du texte 2"/>
          <p:cNvSpPr>
            <a:spLocks noGrp="1"/>
          </p:cNvSpPr>
          <p:nvPr>
            <p:ph type="body" sz="quarter" idx="11"/>
          </p:nvPr>
        </p:nvSpPr>
        <p:spPr>
          <a:xfrm>
            <a:off x="609600" y="1470792"/>
            <a:ext cx="10192104" cy="4991844"/>
          </a:xfrm>
        </p:spPr>
        <p:txBody>
          <a:bodyPr/>
          <a:lstStyle/>
          <a:p>
            <a:pPr lvl="1" algn="just"/>
            <a:r>
              <a:rPr lang="fr-FR" b="0" dirty="0">
                <a:solidFill>
                  <a:srgbClr val="2F2A85"/>
                </a:solidFill>
              </a:rPr>
              <a:t>Les commissions auxquelles participent des experts de l’Université Gustave Eiffel sont principalement rattachées au « CoS Construction et Urbanisme ».</a:t>
            </a:r>
          </a:p>
          <a:p>
            <a:pPr lvl="1" algn="just"/>
            <a:endParaRPr lang="fr-FR" b="0" dirty="0">
              <a:solidFill>
                <a:srgbClr val="2F2A85"/>
              </a:solidFill>
            </a:endParaRPr>
          </a:p>
          <a:p>
            <a:pPr lvl="1" algn="just"/>
            <a:r>
              <a:rPr lang="fr-FR" b="0" dirty="0">
                <a:solidFill>
                  <a:srgbClr val="2F2A85"/>
                </a:solidFill>
              </a:rPr>
              <a:t>Elles sont principalement dans le domaine géotechnique (ISO/TC 182).</a:t>
            </a:r>
          </a:p>
          <a:p>
            <a:pPr lvl="1" algn="just"/>
            <a:endParaRPr lang="fr-FR" b="0" dirty="0">
              <a:solidFill>
                <a:srgbClr val="2F2A85"/>
              </a:solidFill>
            </a:endParaRPr>
          </a:p>
          <a:p>
            <a:pPr lvl="1" algn="just"/>
            <a:r>
              <a:rPr lang="fr-FR" b="0" dirty="0">
                <a:solidFill>
                  <a:srgbClr val="2F2A85"/>
                </a:solidFill>
              </a:rPr>
              <a:t>Les autres domaines représentés sont : l’acoustique pour le mesurage des bruits de chaussée, le management de la sécurité routière, l’ergonomie des véhicule routiers, la caractérisation de la texture routière, les systèmes de géolocalisation.</a:t>
            </a:r>
          </a:p>
          <a:p>
            <a:pPr lvl="1" algn="just"/>
            <a:endParaRPr lang="fr-FR" b="0" dirty="0">
              <a:solidFill>
                <a:srgbClr val="2F2A85"/>
              </a:solidFill>
            </a:endParaRPr>
          </a:p>
          <a:p>
            <a:pPr lvl="1" algn="just"/>
            <a:r>
              <a:rPr lang="fr-FR" b="0" dirty="0">
                <a:solidFill>
                  <a:srgbClr val="2F2A85"/>
                </a:solidFill>
              </a:rPr>
              <a:t>Deux commissions sont présidées par l’Université Gustave Eiffel :</a:t>
            </a:r>
          </a:p>
          <a:p>
            <a:pPr lvl="1" algn="just"/>
            <a:endParaRPr lang="fr-FR" b="0" dirty="0">
              <a:solidFill>
                <a:srgbClr val="003366"/>
              </a:solidFill>
            </a:endParaRPr>
          </a:p>
          <a:p>
            <a:pPr marL="1200150" lvl="2" indent="-285750" algn="l">
              <a:buFont typeface="Arial" panose="020B0604020202020204" pitchFamily="34" charset="0"/>
              <a:buChar char="•"/>
            </a:pPr>
            <a:r>
              <a:rPr lang="fr-FR" b="0" dirty="0">
                <a:solidFill>
                  <a:srgbClr val="00B050"/>
                </a:solidFill>
              </a:rPr>
              <a:t>ISO/TC 182/WG8 : Géotechnique - Essais d'expansion en forage (idem commission CEN)</a:t>
            </a:r>
          </a:p>
          <a:p>
            <a:pPr marL="1200150" lvl="2" indent="-285750" algn="l">
              <a:buFont typeface="Arial" panose="020B0604020202020204" pitchFamily="34" charset="0"/>
              <a:buChar char="•"/>
            </a:pPr>
            <a:r>
              <a:rPr lang="fr-FR" b="0" dirty="0">
                <a:solidFill>
                  <a:srgbClr val="00B050"/>
                </a:solidFill>
              </a:rPr>
              <a:t>ISO/TC 20/SC14/WG8</a:t>
            </a:r>
            <a:r>
              <a:rPr lang="fr-FR" dirty="0">
                <a:solidFill>
                  <a:srgbClr val="00B050"/>
                </a:solidFill>
              </a:rPr>
              <a:t> : </a:t>
            </a:r>
            <a:r>
              <a:rPr lang="en-US" dirty="0">
                <a:solidFill>
                  <a:srgbClr val="00B050"/>
                </a:solidFill>
              </a:rPr>
              <a:t> </a:t>
            </a:r>
            <a:r>
              <a:rPr lang="en-US" b="0" dirty="0">
                <a:solidFill>
                  <a:srgbClr val="00B050"/>
                </a:solidFill>
              </a:rPr>
              <a:t>"Downstream Space Services and Space Based Applications"</a:t>
            </a:r>
            <a:endParaRPr lang="fr-FR" b="0" dirty="0">
              <a:solidFill>
                <a:srgbClr val="00B050"/>
              </a:solidFill>
            </a:endParaRPr>
          </a:p>
          <a:p>
            <a:pPr lvl="2" algn="l"/>
            <a:endParaRPr lang="fr-FR" b="0" dirty="0">
              <a:solidFill>
                <a:srgbClr val="00B050"/>
              </a:solidFill>
            </a:endParaRPr>
          </a:p>
        </p:txBody>
      </p:sp>
    </p:spTree>
    <p:extLst>
      <p:ext uri="{BB962C8B-B14F-4D97-AF65-F5344CB8AC3E}">
        <p14:creationId xmlns:p14="http://schemas.microsoft.com/office/powerpoint/2010/main" val="2325732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Les actions principales prévues en 2024</a:t>
            </a:r>
            <a:br>
              <a:rPr lang="fr-FR" dirty="0"/>
            </a:br>
            <a:endParaRPr lang="fr-FR" dirty="0"/>
          </a:p>
        </p:txBody>
      </p:sp>
    </p:spTree>
    <p:extLst>
      <p:ext uri="{BB962C8B-B14F-4D97-AF65-F5344CB8AC3E}">
        <p14:creationId xmlns:p14="http://schemas.microsoft.com/office/powerpoint/2010/main" val="208961977"/>
      </p:ext>
    </p:extLst>
  </p:cSld>
  <p:clrMapOvr>
    <a:masterClrMapping/>
  </p:clrMapOvr>
</p:sld>
</file>

<file path=ppt/theme/theme1.xml><?xml version="1.0" encoding="utf-8"?>
<a:theme xmlns:a="http://schemas.openxmlformats.org/drawingml/2006/main" name="Office Theme">
  <a:themeElements>
    <a:clrScheme name="Université Gustave Eiffel">
      <a:dk1>
        <a:srgbClr val="2F2A85"/>
      </a:dk1>
      <a:lt1>
        <a:sysClr val="window" lastClr="FFFFFF"/>
      </a:lt1>
      <a:dk2>
        <a:srgbClr val="0F273B"/>
      </a:dk2>
      <a:lt2>
        <a:srgbClr val="FFFFFF"/>
      </a:lt2>
      <a:accent1>
        <a:srgbClr val="1EAFD0"/>
      </a:accent1>
      <a:accent2>
        <a:srgbClr val="D2213C"/>
      </a:accent2>
      <a:accent3>
        <a:srgbClr val="E83583"/>
      </a:accent3>
      <a:accent4>
        <a:srgbClr val="00936E"/>
      </a:accent4>
      <a:accent5>
        <a:srgbClr val="FBBA00"/>
      </a:accent5>
      <a:accent6>
        <a:srgbClr val="8B2F97"/>
      </a:accent6>
      <a:hlink>
        <a:srgbClr val="FFFFFF"/>
      </a:hlink>
      <a:folHlink>
        <a:srgbClr val="2F2A85"/>
      </a:folHlink>
    </a:clrScheme>
    <a:fontScheme name="Personnalisé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spPr>
      <a:bodyPr wrap="square" lIns="0" tIns="0" rIns="0" bIns="0" rtlCol="0"/>
      <a:lstStyle>
        <a:defPPr>
          <a:defRPr/>
        </a:defPPr>
      </a:lst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7188</TotalTime>
  <Words>1149</Words>
  <Application>Microsoft Office PowerPoint</Application>
  <PresentationFormat>Grand écran</PresentationFormat>
  <Paragraphs>111</Paragraphs>
  <Slides>14</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Calibri</vt:lpstr>
      <vt:lpstr>Tahoma</vt:lpstr>
      <vt:lpstr>Wingdings</vt:lpstr>
      <vt:lpstr>Office Theme</vt:lpstr>
      <vt:lpstr>Actualités de la normalisation à l’université Gustave Eiffel</vt:lpstr>
      <vt:lpstr>Les chiffres de la normalisation au sein de l’Université Gustave Eiffel</vt:lpstr>
      <vt:lpstr>Nombre d’experts normalisation actifs début 2024 </vt:lpstr>
      <vt:lpstr>Evolution de la participation de l’université Gustave Eiffel à la normalisation depuis 2020</vt:lpstr>
      <vt:lpstr>Répartition des experts par composante (début 2024) </vt:lpstr>
      <vt:lpstr>Commissions françaises</vt:lpstr>
      <vt:lpstr>Commissions CEN-CENELEC</vt:lpstr>
      <vt:lpstr>Commissions ISO et IEC</vt:lpstr>
      <vt:lpstr>Les actions principales prévues en 2024 </vt:lpstr>
      <vt:lpstr>Constat au niveau européen</vt:lpstr>
      <vt:lpstr>Le HIGH LEVEL FORUM européen et son contexte</vt:lpstr>
      <vt:lpstr>Développer la culture « normalisation » au sein  de l’Université Gustave Eiffel</vt:lpstr>
      <vt:lpstr>Soutenir la contribution de l’Université Gustave Eiffel à l’effort collectif de normalisation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powerpoint</dc:title>
  <dc:creator>Mathilde Caer</dc:creator>
  <cp:lastModifiedBy>KOVARIK Jean-Bernard</cp:lastModifiedBy>
  <cp:revision>326</cp:revision>
  <cp:lastPrinted>2024-03-18T09:00:38Z</cp:lastPrinted>
  <dcterms:created xsi:type="dcterms:W3CDTF">2019-12-10T09:51:24Z</dcterms:created>
  <dcterms:modified xsi:type="dcterms:W3CDTF">2024-03-19T11:16:53Z</dcterms:modified>
</cp:coreProperties>
</file>