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60" r:id="rId4"/>
    <p:sldId id="348" r:id="rId5"/>
    <p:sldId id="264" r:id="rId6"/>
    <p:sldId id="392" r:id="rId7"/>
    <p:sldId id="485" r:id="rId8"/>
    <p:sldId id="492" r:id="rId9"/>
    <p:sldId id="487" r:id="rId10"/>
    <p:sldId id="490" r:id="rId11"/>
    <p:sldId id="491" r:id="rId12"/>
    <p:sldId id="488" r:id="rId13"/>
    <p:sldId id="332" r:id="rId14"/>
    <p:sldId id="373"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CC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FCFC83-7D71-499C-8BC1-23319A9E1F51}" type="datetimeFigureOut">
              <a:rPr lang="fr-FR" smtClean="0"/>
              <a:t>25/03/2024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F0F5E-F149-40D4-86E2-4B4C1F08B658}" type="slidenum">
              <a:rPr lang="fr-FR" smtClean="0"/>
              <a:t>‹N°›</a:t>
            </a:fld>
            <a:endParaRPr lang="fr-FR"/>
          </a:p>
        </p:txBody>
      </p:sp>
    </p:spTree>
    <p:extLst>
      <p:ext uri="{BB962C8B-B14F-4D97-AF65-F5344CB8AC3E}">
        <p14:creationId xmlns:p14="http://schemas.microsoft.com/office/powerpoint/2010/main" val="334778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3C50F2-CD6F-43C3-B50B-DD3A35419AC9}" type="slidenum">
              <a:rPr lang="fr-FR" smtClean="0"/>
              <a:pPr/>
              <a:t>3</a:t>
            </a:fld>
            <a:endParaRPr lang="fr-FR"/>
          </a:p>
        </p:txBody>
      </p:sp>
    </p:spTree>
    <p:extLst>
      <p:ext uri="{BB962C8B-B14F-4D97-AF65-F5344CB8AC3E}">
        <p14:creationId xmlns:p14="http://schemas.microsoft.com/office/powerpoint/2010/main" val="2665475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B3A51-E47B-4D8F-B0BE-0E136D426A6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217222B-EC12-44AB-BE92-38D48ED9B9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298B440-C521-4957-BBCA-0DAD55F1298C}"/>
              </a:ext>
            </a:extLst>
          </p:cNvPr>
          <p:cNvSpPr>
            <a:spLocks noGrp="1"/>
          </p:cNvSpPr>
          <p:nvPr>
            <p:ph type="dt" sz="half" idx="10"/>
          </p:nvPr>
        </p:nvSpPr>
        <p:spPr/>
        <p:txBody>
          <a:bodyPr/>
          <a:lstStyle/>
          <a:p>
            <a:fld id="{5A3A6B37-6196-44A5-9060-DEB91B3F233D}" type="datetimeFigureOut">
              <a:rPr lang="fr-FR" smtClean="0"/>
              <a:t>25/03/2024</a:t>
            </a:fld>
            <a:endParaRPr lang="fr-FR"/>
          </a:p>
        </p:txBody>
      </p:sp>
      <p:sp>
        <p:nvSpPr>
          <p:cNvPr id="5" name="Espace réservé du pied de page 4">
            <a:extLst>
              <a:ext uri="{FF2B5EF4-FFF2-40B4-BE49-F238E27FC236}">
                <a16:creationId xmlns:a16="http://schemas.microsoft.com/office/drawing/2014/main" id="{21BBCFE9-2ED9-48CA-9783-252CD84D286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DE485CB-12B3-4EB6-B49B-494298C762D1}"/>
              </a:ext>
            </a:extLst>
          </p:cNvPr>
          <p:cNvSpPr>
            <a:spLocks noGrp="1"/>
          </p:cNvSpPr>
          <p:nvPr>
            <p:ph type="sldNum" sz="quarter" idx="12"/>
          </p:nvPr>
        </p:nvSpPr>
        <p:spPr/>
        <p:txBody>
          <a:bodyPr/>
          <a:lstStyle/>
          <a:p>
            <a:fld id="{ECB739A3-EFB1-4260-A8C5-1CD0D12C8C05}" type="slidenum">
              <a:rPr lang="fr-FR" smtClean="0"/>
              <a:t>‹N°›</a:t>
            </a:fld>
            <a:endParaRPr lang="fr-FR"/>
          </a:p>
        </p:txBody>
      </p:sp>
    </p:spTree>
    <p:extLst>
      <p:ext uri="{BB962C8B-B14F-4D97-AF65-F5344CB8AC3E}">
        <p14:creationId xmlns:p14="http://schemas.microsoft.com/office/powerpoint/2010/main" val="269670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C0BD4B-9CCD-4A7E-827D-07CC384F384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DB70504-2FBA-4925-ABE0-342EB88B84E7}"/>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DD19434-D0E0-4317-9165-B445707BBE13}"/>
              </a:ext>
            </a:extLst>
          </p:cNvPr>
          <p:cNvSpPr>
            <a:spLocks noGrp="1"/>
          </p:cNvSpPr>
          <p:nvPr>
            <p:ph type="dt" sz="half" idx="10"/>
          </p:nvPr>
        </p:nvSpPr>
        <p:spPr/>
        <p:txBody>
          <a:bodyPr/>
          <a:lstStyle/>
          <a:p>
            <a:fld id="{5A3A6B37-6196-44A5-9060-DEB91B3F233D}" type="datetimeFigureOut">
              <a:rPr lang="fr-FR" smtClean="0"/>
              <a:t>25/03/2024</a:t>
            </a:fld>
            <a:endParaRPr lang="fr-FR"/>
          </a:p>
        </p:txBody>
      </p:sp>
      <p:sp>
        <p:nvSpPr>
          <p:cNvPr id="5" name="Espace réservé du pied de page 4">
            <a:extLst>
              <a:ext uri="{FF2B5EF4-FFF2-40B4-BE49-F238E27FC236}">
                <a16:creationId xmlns:a16="http://schemas.microsoft.com/office/drawing/2014/main" id="{9CC65005-7C7B-4628-A6BA-FC8FD381A7B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EB56C0F-45D0-487E-AE81-2410AADE4C71}"/>
              </a:ext>
            </a:extLst>
          </p:cNvPr>
          <p:cNvSpPr>
            <a:spLocks noGrp="1"/>
          </p:cNvSpPr>
          <p:nvPr>
            <p:ph type="sldNum" sz="quarter" idx="12"/>
          </p:nvPr>
        </p:nvSpPr>
        <p:spPr/>
        <p:txBody>
          <a:bodyPr/>
          <a:lstStyle/>
          <a:p>
            <a:fld id="{ECB739A3-EFB1-4260-A8C5-1CD0D12C8C05}" type="slidenum">
              <a:rPr lang="fr-FR" smtClean="0"/>
              <a:t>‹N°›</a:t>
            </a:fld>
            <a:endParaRPr lang="fr-FR"/>
          </a:p>
        </p:txBody>
      </p:sp>
    </p:spTree>
    <p:extLst>
      <p:ext uri="{BB962C8B-B14F-4D97-AF65-F5344CB8AC3E}">
        <p14:creationId xmlns:p14="http://schemas.microsoft.com/office/powerpoint/2010/main" val="38331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CEE789A-8118-49B6-813A-A76BFB1F54A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9BF8F59-B9D4-4F75-9572-B1774CE4F579}"/>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BE7588B-BC4E-407C-8EFE-3EADF8935A40}"/>
              </a:ext>
            </a:extLst>
          </p:cNvPr>
          <p:cNvSpPr>
            <a:spLocks noGrp="1"/>
          </p:cNvSpPr>
          <p:nvPr>
            <p:ph type="dt" sz="half" idx="10"/>
          </p:nvPr>
        </p:nvSpPr>
        <p:spPr/>
        <p:txBody>
          <a:bodyPr/>
          <a:lstStyle/>
          <a:p>
            <a:fld id="{5A3A6B37-6196-44A5-9060-DEB91B3F233D}" type="datetimeFigureOut">
              <a:rPr lang="fr-FR" smtClean="0"/>
              <a:t>25/03/2024</a:t>
            </a:fld>
            <a:endParaRPr lang="fr-FR"/>
          </a:p>
        </p:txBody>
      </p:sp>
      <p:sp>
        <p:nvSpPr>
          <p:cNvPr id="5" name="Espace réservé du pied de page 4">
            <a:extLst>
              <a:ext uri="{FF2B5EF4-FFF2-40B4-BE49-F238E27FC236}">
                <a16:creationId xmlns:a16="http://schemas.microsoft.com/office/drawing/2014/main" id="{E25B42F6-96EE-4781-9DAD-2A3E0C0DC8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BE06BE-8367-42B9-81E2-5B58DA123277}"/>
              </a:ext>
            </a:extLst>
          </p:cNvPr>
          <p:cNvSpPr>
            <a:spLocks noGrp="1"/>
          </p:cNvSpPr>
          <p:nvPr>
            <p:ph type="sldNum" sz="quarter" idx="12"/>
          </p:nvPr>
        </p:nvSpPr>
        <p:spPr/>
        <p:txBody>
          <a:bodyPr/>
          <a:lstStyle/>
          <a:p>
            <a:fld id="{ECB739A3-EFB1-4260-A8C5-1CD0D12C8C05}" type="slidenum">
              <a:rPr lang="fr-FR" smtClean="0"/>
              <a:t>‹N°›</a:t>
            </a:fld>
            <a:endParaRPr lang="fr-FR"/>
          </a:p>
        </p:txBody>
      </p:sp>
    </p:spTree>
    <p:extLst>
      <p:ext uri="{BB962C8B-B14F-4D97-AF65-F5344CB8AC3E}">
        <p14:creationId xmlns:p14="http://schemas.microsoft.com/office/powerpoint/2010/main" val="1346503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titre">
    <p:spTree>
      <p:nvGrpSpPr>
        <p:cNvPr id="1" name=""/>
        <p:cNvGrpSpPr/>
        <p:nvPr/>
      </p:nvGrpSpPr>
      <p:grpSpPr>
        <a:xfrm>
          <a:off x="0" y="0"/>
          <a:ext cx="0" cy="0"/>
          <a:chOff x="0" y="0"/>
          <a:chExt cx="0" cy="0"/>
        </a:xfrm>
      </p:grpSpPr>
      <p:sp>
        <p:nvSpPr>
          <p:cNvPr id="10" name="Fond bleu"/>
          <p:cNvSpPr/>
          <p:nvPr userDrawn="1"/>
        </p:nvSpPr>
        <p:spPr>
          <a:xfrm>
            <a:off x="0" y="2999936"/>
            <a:ext cx="12192000" cy="3858067"/>
          </a:xfrm>
          <a:custGeom>
            <a:avLst/>
            <a:gdLst/>
            <a:ahLst/>
            <a:cxnLst/>
            <a:rect l="l" t="t" r="r" b="b"/>
            <a:pathLst>
              <a:path w="9144000" h="3786504">
                <a:moveTo>
                  <a:pt x="0" y="0"/>
                </a:moveTo>
                <a:lnTo>
                  <a:pt x="9144000" y="0"/>
                </a:lnTo>
                <a:lnTo>
                  <a:pt x="9144000" y="3786187"/>
                </a:lnTo>
                <a:lnTo>
                  <a:pt x="0" y="3786187"/>
                </a:lnTo>
                <a:lnTo>
                  <a:pt x="0" y="0"/>
                </a:lnTo>
                <a:close/>
              </a:path>
            </a:pathLst>
          </a:custGeom>
          <a:solidFill>
            <a:srgbClr val="312E82"/>
          </a:solidFill>
        </p:spPr>
        <p:txBody>
          <a:bodyPr wrap="square" lIns="0" tIns="0" rIns="0" bIns="0" rtlCol="0"/>
          <a:lstStyle/>
          <a:p>
            <a:endParaRPr sz="1800"/>
          </a:p>
        </p:txBody>
      </p:sp>
      <p:pic>
        <p:nvPicPr>
          <p:cNvPr id="25" name="Imag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a:off x="9027902" y="4575870"/>
            <a:ext cx="3164098" cy="1859441"/>
          </a:xfrm>
          <a:prstGeom prst="rect">
            <a:avLst/>
          </a:prstGeom>
        </p:spPr>
      </p:pic>
      <p:pic>
        <p:nvPicPr>
          <p:cNvPr id="22" name="Imag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t="7762" r="6061"/>
          <a:stretch/>
        </p:blipFill>
        <p:spPr>
          <a:xfrm>
            <a:off x="2743199" y="0"/>
            <a:ext cx="9448801" cy="4638836"/>
          </a:xfrm>
          <a:prstGeom prst="rect">
            <a:avLst/>
          </a:prstGeom>
        </p:spPr>
      </p:pic>
      <p:pic>
        <p:nvPicPr>
          <p:cNvPr id="28" name="Imag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79239" y="2"/>
            <a:ext cx="1597290" cy="1420491"/>
          </a:xfrm>
          <a:prstGeom prst="rect">
            <a:avLst/>
          </a:prstGeom>
        </p:spPr>
      </p:pic>
      <p:sp>
        <p:nvSpPr>
          <p:cNvPr id="12" name="Titre"/>
          <p:cNvSpPr>
            <a:spLocks noGrp="1"/>
          </p:cNvSpPr>
          <p:nvPr>
            <p:ph type="title" hasCustomPrompt="1"/>
          </p:nvPr>
        </p:nvSpPr>
        <p:spPr>
          <a:xfrm>
            <a:off x="1089458" y="2999424"/>
            <a:ext cx="7749742" cy="2105976"/>
          </a:xfrm>
          <a:prstGeom prst="rect">
            <a:avLst/>
          </a:prstGeom>
        </p:spPr>
        <p:txBody>
          <a:bodyPr anchor="ctr" anchorCtr="0"/>
          <a:lstStyle>
            <a:lvl1pPr>
              <a:defRPr sz="3200" b="1" baseline="0">
                <a:solidFill>
                  <a:schemeClr val="bg2"/>
                </a:solidFill>
              </a:defRPr>
            </a:lvl1pPr>
          </a:lstStyle>
          <a:p>
            <a:r>
              <a:rPr lang="fr-FR" dirty="0"/>
              <a:t>Cliquez pour ajouter un titre</a:t>
            </a:r>
          </a:p>
        </p:txBody>
      </p:sp>
      <p:sp>
        <p:nvSpPr>
          <p:cNvPr id="23" name="Logo Gustave Eiffel"/>
          <p:cNvSpPr/>
          <p:nvPr userDrawn="1"/>
        </p:nvSpPr>
        <p:spPr>
          <a:xfrm>
            <a:off x="1089458" y="5587957"/>
            <a:ext cx="2765571" cy="578050"/>
          </a:xfrm>
          <a:prstGeom prst="rect">
            <a:avLst/>
          </a:prstGeom>
          <a:blipFill>
            <a:blip r:embed="rId5" cstate="print"/>
            <a:stretch>
              <a:fillRect/>
            </a:stretch>
          </a:blipFill>
        </p:spPr>
        <p:txBody>
          <a:bodyPr wrap="square" lIns="0" tIns="0" rIns="0" bIns="0" rtlCol="0"/>
          <a:lstStyle/>
          <a:p>
            <a:endParaRPr sz="1800"/>
          </a:p>
        </p:txBody>
      </p:sp>
      <p:pic>
        <p:nvPicPr>
          <p:cNvPr id="24" name="Image 2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86808" y="6227642"/>
            <a:ext cx="1054699" cy="627942"/>
          </a:xfrm>
          <a:prstGeom prst="rect">
            <a:avLst/>
          </a:prstGeom>
        </p:spPr>
      </p:pic>
      <p:pic>
        <p:nvPicPr>
          <p:cNvPr id="26" name="Imag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27902" y="1147000"/>
            <a:ext cx="3164098" cy="1859441"/>
          </a:xfrm>
          <a:prstGeom prst="rect">
            <a:avLst/>
          </a:prstGeom>
        </p:spPr>
      </p:pic>
      <p:sp>
        <p:nvSpPr>
          <p:cNvPr id="11" name="Espace réservé du texte 2"/>
          <p:cNvSpPr>
            <a:spLocks noGrp="1"/>
          </p:cNvSpPr>
          <p:nvPr>
            <p:ph type="body" sz="quarter" idx="11" hasCustomPrompt="1"/>
          </p:nvPr>
        </p:nvSpPr>
        <p:spPr>
          <a:xfrm>
            <a:off x="228600" y="636373"/>
            <a:ext cx="2356783" cy="637221"/>
          </a:xfrm>
          <a:prstGeom prst="rect">
            <a:avLst/>
          </a:prstGeom>
        </p:spPr>
        <p:txBody>
          <a:bodyPr/>
          <a:lstStyle>
            <a:lvl1pPr>
              <a:defRPr sz="1100" b="1" baseline="0">
                <a:solidFill>
                  <a:schemeClr val="tx1"/>
                </a:solidFill>
              </a:defRPr>
            </a:lvl1pPr>
          </a:lstStyle>
          <a:p>
            <a:pPr lvl="0"/>
            <a:r>
              <a:rPr lang="fr-FR" dirty="0"/>
              <a:t>Nom – Prénom</a:t>
            </a:r>
          </a:p>
        </p:txBody>
      </p:sp>
      <p:sp>
        <p:nvSpPr>
          <p:cNvPr id="13" name="Espace réservé du texte 2"/>
          <p:cNvSpPr>
            <a:spLocks noGrp="1"/>
          </p:cNvSpPr>
          <p:nvPr>
            <p:ph type="body" sz="quarter" idx="12" hasCustomPrompt="1"/>
          </p:nvPr>
        </p:nvSpPr>
        <p:spPr>
          <a:xfrm>
            <a:off x="228600" y="277077"/>
            <a:ext cx="2356783" cy="281153"/>
          </a:xfrm>
          <a:prstGeom prst="rect">
            <a:avLst/>
          </a:prstGeom>
        </p:spPr>
        <p:txBody>
          <a:bodyPr/>
          <a:lstStyle>
            <a:lvl1pPr>
              <a:defRPr sz="1100" b="1" baseline="0">
                <a:solidFill>
                  <a:schemeClr val="tx1"/>
                </a:solidFill>
              </a:defRPr>
            </a:lvl1pPr>
          </a:lstStyle>
          <a:p>
            <a:pPr lvl="0"/>
            <a:r>
              <a:rPr lang="fr-FR" dirty="0"/>
              <a:t>Date</a:t>
            </a:r>
          </a:p>
        </p:txBody>
      </p:sp>
    </p:spTree>
    <p:extLst>
      <p:ext uri="{BB962C8B-B14F-4D97-AF65-F5344CB8AC3E}">
        <p14:creationId xmlns:p14="http://schemas.microsoft.com/office/powerpoint/2010/main" val="1278899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contenu">
    <p:spTree>
      <p:nvGrpSpPr>
        <p:cNvPr id="1" name=""/>
        <p:cNvGrpSpPr/>
        <p:nvPr/>
      </p:nvGrpSpPr>
      <p:grpSpPr>
        <a:xfrm>
          <a:off x="0" y="0"/>
          <a:ext cx="0" cy="0"/>
          <a:chOff x="0" y="0"/>
          <a:chExt cx="0" cy="0"/>
        </a:xfrm>
      </p:grpSpPr>
      <p:sp>
        <p:nvSpPr>
          <p:cNvPr id="15" name="Titre"/>
          <p:cNvSpPr>
            <a:spLocks noGrp="1"/>
          </p:cNvSpPr>
          <p:nvPr>
            <p:ph type="title" hasCustomPrompt="1"/>
          </p:nvPr>
        </p:nvSpPr>
        <p:spPr>
          <a:xfrm>
            <a:off x="779848" y="384280"/>
            <a:ext cx="8508016" cy="781912"/>
          </a:xfrm>
          <a:prstGeom prst="rect">
            <a:avLst/>
          </a:prstGeom>
        </p:spPr>
        <p:txBody>
          <a:bodyPr/>
          <a:lstStyle>
            <a:lvl1pPr>
              <a:defRPr sz="2000" b="1" baseline="0">
                <a:solidFill>
                  <a:schemeClr val="tx1"/>
                </a:solidFill>
              </a:defRPr>
            </a:lvl1pPr>
          </a:lstStyle>
          <a:p>
            <a:r>
              <a:rPr lang="fr-FR" dirty="0"/>
              <a:t>CLIQUEZ POUR AJOUTER LE TITRE DE LA PAGE</a:t>
            </a:r>
          </a:p>
        </p:txBody>
      </p:sp>
      <p:sp>
        <p:nvSpPr>
          <p:cNvPr id="20" name="Corps de texte"/>
          <p:cNvSpPr>
            <a:spLocks noGrp="1"/>
          </p:cNvSpPr>
          <p:nvPr>
            <p:ph type="body" sz="quarter" idx="11" hasCustomPrompt="1"/>
          </p:nvPr>
        </p:nvSpPr>
        <p:spPr>
          <a:xfrm>
            <a:off x="780696" y="2910806"/>
            <a:ext cx="8525019" cy="3300238"/>
          </a:xfrm>
          <a:prstGeom prst="rect">
            <a:avLst/>
          </a:prstGeom>
        </p:spPr>
        <p:txBody>
          <a:bodyPr/>
          <a:lstStyle>
            <a:lvl1pPr>
              <a:defRPr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a:t>Cliquez pour ajouter du texte</a:t>
            </a:r>
          </a:p>
        </p:txBody>
      </p:sp>
      <p:sp>
        <p:nvSpPr>
          <p:cNvPr id="19" name="Corps de texte"/>
          <p:cNvSpPr>
            <a:spLocks noGrp="1"/>
          </p:cNvSpPr>
          <p:nvPr>
            <p:ph type="body" sz="quarter" idx="10" hasCustomPrompt="1"/>
          </p:nvPr>
        </p:nvSpPr>
        <p:spPr>
          <a:xfrm>
            <a:off x="780696" y="1390798"/>
            <a:ext cx="8525019" cy="1295400"/>
          </a:xfrm>
          <a:prstGeom prst="rect">
            <a:avLst/>
          </a:prstGeom>
        </p:spPr>
        <p:txBody>
          <a:bodyPr/>
          <a:lstStyle>
            <a:lvl1pPr>
              <a:defRPr b="1">
                <a:solidFill>
                  <a:schemeClr val="accent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a:t>Cliquez pour ajouter du texte</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0681" y="2"/>
            <a:ext cx="841321" cy="4651651"/>
          </a:xfrm>
          <a:prstGeom prst="rect">
            <a:avLst/>
          </a:prstGeom>
        </p:spPr>
      </p:pic>
    </p:spTree>
    <p:extLst>
      <p:ext uri="{BB962C8B-B14F-4D97-AF65-F5344CB8AC3E}">
        <p14:creationId xmlns:p14="http://schemas.microsoft.com/office/powerpoint/2010/main" val="518261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ge contenu double colonne">
    <p:spTree>
      <p:nvGrpSpPr>
        <p:cNvPr id="1" name=""/>
        <p:cNvGrpSpPr/>
        <p:nvPr/>
      </p:nvGrpSpPr>
      <p:grpSpPr>
        <a:xfrm>
          <a:off x="0" y="0"/>
          <a:ext cx="0" cy="0"/>
          <a:chOff x="0" y="0"/>
          <a:chExt cx="0" cy="0"/>
        </a:xfrm>
      </p:grpSpPr>
      <p:sp>
        <p:nvSpPr>
          <p:cNvPr id="15" name="Titre"/>
          <p:cNvSpPr>
            <a:spLocks noGrp="1"/>
          </p:cNvSpPr>
          <p:nvPr>
            <p:ph type="title" hasCustomPrompt="1"/>
          </p:nvPr>
        </p:nvSpPr>
        <p:spPr>
          <a:xfrm>
            <a:off x="779848" y="384280"/>
            <a:ext cx="8508016" cy="781912"/>
          </a:xfrm>
          <a:prstGeom prst="rect">
            <a:avLst/>
          </a:prstGeom>
        </p:spPr>
        <p:txBody>
          <a:bodyPr/>
          <a:lstStyle>
            <a:lvl1pPr>
              <a:defRPr sz="2000" b="1" baseline="0">
                <a:solidFill>
                  <a:schemeClr val="tx1"/>
                </a:solidFill>
              </a:defRPr>
            </a:lvl1pPr>
          </a:lstStyle>
          <a:p>
            <a:r>
              <a:rPr lang="fr-FR" dirty="0"/>
              <a:t>CLIQUEZ POUR AJOUTER LE TITRE DE LA PAGE</a:t>
            </a:r>
          </a:p>
        </p:txBody>
      </p:sp>
      <p:sp>
        <p:nvSpPr>
          <p:cNvPr id="20" name="Corps de texte"/>
          <p:cNvSpPr>
            <a:spLocks noGrp="1"/>
          </p:cNvSpPr>
          <p:nvPr>
            <p:ph type="body" sz="quarter" idx="11" hasCustomPrompt="1"/>
          </p:nvPr>
        </p:nvSpPr>
        <p:spPr>
          <a:xfrm>
            <a:off x="780697" y="1447800"/>
            <a:ext cx="4096105" cy="4763244"/>
          </a:xfrm>
          <a:prstGeom prst="rect">
            <a:avLst/>
          </a:prstGeom>
        </p:spPr>
        <p:txBody>
          <a:bodyPr/>
          <a:lstStyle>
            <a:lvl1pPr>
              <a:defRPr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a:t>Cliquez pour ajouter du texte</a:t>
            </a:r>
          </a:p>
        </p:txBody>
      </p:sp>
      <p:sp>
        <p:nvSpPr>
          <p:cNvPr id="6" name="Corps de texte"/>
          <p:cNvSpPr>
            <a:spLocks noGrp="1"/>
          </p:cNvSpPr>
          <p:nvPr>
            <p:ph type="body" sz="quarter" idx="12" hasCustomPrompt="1"/>
          </p:nvPr>
        </p:nvSpPr>
        <p:spPr>
          <a:xfrm>
            <a:off x="5191761" y="1447800"/>
            <a:ext cx="4096105" cy="4763244"/>
          </a:xfrm>
          <a:prstGeom prst="rect">
            <a:avLst/>
          </a:prstGeom>
        </p:spPr>
        <p:txBody>
          <a:bodyPr/>
          <a:lstStyle>
            <a:lvl1pPr>
              <a:defRPr b="0">
                <a:solidFill>
                  <a:schemeClr val="tx1"/>
                </a:solidFill>
              </a:defRPr>
            </a:lvl1pPr>
            <a:lvl2pPr>
              <a:defRPr b="1">
                <a:solidFill>
                  <a:schemeClr val="accent1"/>
                </a:solidFill>
              </a:defRPr>
            </a:lvl2pPr>
            <a:lvl3pPr>
              <a:defRPr b="1">
                <a:solidFill>
                  <a:schemeClr val="accent1"/>
                </a:solidFill>
              </a:defRPr>
            </a:lvl3pPr>
            <a:lvl4pPr>
              <a:defRPr b="1">
                <a:solidFill>
                  <a:schemeClr val="accent1"/>
                </a:solidFill>
              </a:defRPr>
            </a:lvl4pPr>
            <a:lvl5pPr>
              <a:defRPr b="1">
                <a:solidFill>
                  <a:schemeClr val="accent1"/>
                </a:solidFill>
              </a:defRPr>
            </a:lvl5pPr>
          </a:lstStyle>
          <a:p>
            <a:pPr lvl="0"/>
            <a:r>
              <a:rPr lang="fr-FR" dirty="0"/>
              <a:t>Cliquez pour ajouter du texte</a:t>
            </a: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0681" y="2"/>
            <a:ext cx="841321" cy="4651651"/>
          </a:xfrm>
          <a:prstGeom prst="rect">
            <a:avLst/>
          </a:prstGeom>
        </p:spPr>
      </p:pic>
    </p:spTree>
    <p:extLst>
      <p:ext uri="{BB962C8B-B14F-4D97-AF65-F5344CB8AC3E}">
        <p14:creationId xmlns:p14="http://schemas.microsoft.com/office/powerpoint/2010/main" val="3772060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Page Fin">
    <p:bg>
      <p:bgPr>
        <a:solidFill>
          <a:schemeClr val="bg1"/>
        </a:solidFill>
        <a:effectLst/>
      </p:bgPr>
    </p:bg>
    <p:spTree>
      <p:nvGrpSpPr>
        <p:cNvPr id="1" name=""/>
        <p:cNvGrpSpPr/>
        <p:nvPr/>
      </p:nvGrpSpPr>
      <p:grpSpPr>
        <a:xfrm>
          <a:off x="0" y="0"/>
          <a:ext cx="0" cy="0"/>
          <a:chOff x="0" y="0"/>
          <a:chExt cx="0" cy="0"/>
        </a:xfrm>
      </p:grpSpPr>
      <p:sp>
        <p:nvSpPr>
          <p:cNvPr id="16" name="Fond bleu"/>
          <p:cNvSpPr/>
          <p:nvPr/>
        </p:nvSpPr>
        <p:spPr>
          <a:xfrm>
            <a:off x="0" y="0"/>
            <a:ext cx="12192000" cy="6858000"/>
          </a:xfrm>
          <a:custGeom>
            <a:avLst/>
            <a:gdLst/>
            <a:ahLst/>
            <a:cxnLst/>
            <a:rect l="l" t="t" r="r" b="b"/>
            <a:pathLst>
              <a:path w="9144000" h="6858000">
                <a:moveTo>
                  <a:pt x="0" y="0"/>
                </a:moveTo>
                <a:lnTo>
                  <a:pt x="9144000" y="0"/>
                </a:lnTo>
                <a:lnTo>
                  <a:pt x="9144000" y="6857999"/>
                </a:lnTo>
                <a:lnTo>
                  <a:pt x="0" y="6857999"/>
                </a:lnTo>
                <a:lnTo>
                  <a:pt x="0" y="0"/>
                </a:lnTo>
                <a:close/>
              </a:path>
            </a:pathLst>
          </a:custGeom>
          <a:solidFill>
            <a:srgbClr val="312E82"/>
          </a:solidFill>
        </p:spPr>
        <p:txBody>
          <a:bodyPr wrap="square" lIns="0" tIns="0" rIns="0" bIns="0" rtlCol="0"/>
          <a:lstStyle/>
          <a:p>
            <a:endParaRPr sz="1800"/>
          </a:p>
        </p:txBody>
      </p:sp>
      <p:sp>
        <p:nvSpPr>
          <p:cNvPr id="8" name="Espace réservé du texte 2"/>
          <p:cNvSpPr>
            <a:spLocks noGrp="1"/>
          </p:cNvSpPr>
          <p:nvPr>
            <p:ph type="body" sz="quarter" idx="11" hasCustomPrompt="1"/>
          </p:nvPr>
        </p:nvSpPr>
        <p:spPr>
          <a:xfrm>
            <a:off x="5665487" y="2781299"/>
            <a:ext cx="5668479" cy="383741"/>
          </a:xfrm>
          <a:prstGeom prst="rect">
            <a:avLst/>
          </a:prstGeom>
        </p:spPr>
        <p:txBody>
          <a:bodyPr/>
          <a:lstStyle>
            <a:lvl1pPr>
              <a:defRPr b="1" baseline="0">
                <a:solidFill>
                  <a:schemeClr val="bg1"/>
                </a:solidFill>
              </a:defRPr>
            </a:lvl1pPr>
          </a:lstStyle>
          <a:p>
            <a:pPr lvl="0"/>
            <a:r>
              <a:rPr lang="fr-FR" dirty="0"/>
              <a:t>Prénom Nom</a:t>
            </a:r>
          </a:p>
        </p:txBody>
      </p:sp>
      <p:sp>
        <p:nvSpPr>
          <p:cNvPr id="10" name="Espace réservé du texte 2"/>
          <p:cNvSpPr>
            <a:spLocks noGrp="1"/>
          </p:cNvSpPr>
          <p:nvPr>
            <p:ph type="body" sz="quarter" idx="12" hasCustomPrompt="1"/>
          </p:nvPr>
        </p:nvSpPr>
        <p:spPr>
          <a:xfrm>
            <a:off x="5665487" y="3180106"/>
            <a:ext cx="5668479" cy="383741"/>
          </a:xfrm>
          <a:prstGeom prst="rect">
            <a:avLst/>
          </a:prstGeom>
        </p:spPr>
        <p:txBody>
          <a:bodyPr/>
          <a:lstStyle>
            <a:lvl1pPr>
              <a:defRPr b="0" baseline="0">
                <a:solidFill>
                  <a:schemeClr val="bg1"/>
                </a:solidFill>
              </a:defRPr>
            </a:lvl1pPr>
          </a:lstStyle>
          <a:p>
            <a:pPr lvl="0"/>
            <a:r>
              <a:rPr lang="fr-FR" dirty="0"/>
              <a:t>exemple@email.com</a:t>
            </a:r>
          </a:p>
        </p:txBody>
      </p:sp>
      <p:sp>
        <p:nvSpPr>
          <p:cNvPr id="11" name="Espace réservé du texte 2"/>
          <p:cNvSpPr>
            <a:spLocks noGrp="1"/>
          </p:cNvSpPr>
          <p:nvPr>
            <p:ph type="body" sz="quarter" idx="13" hasCustomPrompt="1"/>
          </p:nvPr>
        </p:nvSpPr>
        <p:spPr>
          <a:xfrm>
            <a:off x="5665487" y="3578913"/>
            <a:ext cx="5668479" cy="383741"/>
          </a:xfrm>
          <a:prstGeom prst="rect">
            <a:avLst/>
          </a:prstGeom>
        </p:spPr>
        <p:txBody>
          <a:bodyPr/>
          <a:lstStyle>
            <a:lvl1pPr>
              <a:defRPr b="0" baseline="0">
                <a:solidFill>
                  <a:schemeClr val="bg1"/>
                </a:solidFill>
              </a:defRPr>
            </a:lvl1pPr>
          </a:lstStyle>
          <a:p>
            <a:pPr lvl="0"/>
            <a:r>
              <a:rPr lang="fr-FR" dirty="0"/>
              <a:t>06 xx </a:t>
            </a:r>
            <a:r>
              <a:rPr lang="fr-FR" dirty="0" err="1"/>
              <a:t>xx</a:t>
            </a:r>
            <a:r>
              <a:rPr lang="fr-FR" dirty="0"/>
              <a:t> </a:t>
            </a:r>
            <a:r>
              <a:rPr lang="fr-FR" dirty="0" err="1"/>
              <a:t>xx</a:t>
            </a:r>
            <a:r>
              <a:rPr lang="fr-FR" dirty="0"/>
              <a:t> </a:t>
            </a:r>
            <a:r>
              <a:rPr lang="fr-FR" dirty="0" err="1"/>
              <a:t>xx</a:t>
            </a:r>
            <a:endParaRPr lang="fr-FR" dirty="0"/>
          </a:p>
        </p:txBody>
      </p:sp>
      <p:grpSp>
        <p:nvGrpSpPr>
          <p:cNvPr id="40" name="Groupe 39"/>
          <p:cNvGrpSpPr/>
          <p:nvPr userDrawn="1"/>
        </p:nvGrpSpPr>
        <p:grpSpPr>
          <a:xfrm>
            <a:off x="0" y="3650861"/>
            <a:ext cx="3216618" cy="3207140"/>
            <a:chOff x="0" y="3650861"/>
            <a:chExt cx="3216618" cy="3207140"/>
          </a:xfrm>
        </p:grpSpPr>
        <p:pic>
          <p:nvPicPr>
            <p:cNvPr id="41" name="Image 40"/>
            <p:cNvPicPr>
              <a:picLocks noChangeAspect="1"/>
            </p:cNvPicPr>
            <p:nvPr userDrawn="1"/>
          </p:nvPicPr>
          <p:blipFill rotWithShape="1">
            <a:blip r:embed="rId2">
              <a:extLst>
                <a:ext uri="{28A0092B-C50C-407E-A947-70E740481C1C}">
                  <a14:useLocalDpi xmlns:a14="http://schemas.microsoft.com/office/drawing/2010/main" val="0"/>
                </a:ext>
              </a:extLst>
            </a:blip>
            <a:srcRect l="7486"/>
            <a:stretch/>
          </p:blipFill>
          <p:spPr>
            <a:xfrm>
              <a:off x="0" y="3650861"/>
              <a:ext cx="2064284" cy="1310754"/>
            </a:xfrm>
            <a:prstGeom prst="rect">
              <a:avLst/>
            </a:prstGeom>
          </p:spPr>
        </p:pic>
        <p:pic>
          <p:nvPicPr>
            <p:cNvPr id="42" name="Image 41"/>
            <p:cNvPicPr>
              <a:picLocks noChangeAspect="1"/>
            </p:cNvPicPr>
            <p:nvPr userDrawn="1"/>
          </p:nvPicPr>
          <p:blipFill rotWithShape="1">
            <a:blip r:embed="rId3">
              <a:extLst>
                <a:ext uri="{28A0092B-C50C-407E-A947-70E740481C1C}">
                  <a14:useLocalDpi xmlns:a14="http://schemas.microsoft.com/office/drawing/2010/main" val="0"/>
                </a:ext>
              </a:extLst>
            </a:blip>
            <a:srcRect b="6537"/>
            <a:stretch/>
          </p:blipFill>
          <p:spPr>
            <a:xfrm>
              <a:off x="1905864" y="4772535"/>
              <a:ext cx="1310754" cy="2085466"/>
            </a:xfrm>
            <a:prstGeom prst="rect">
              <a:avLst/>
            </a:prstGeom>
          </p:spPr>
        </p:pic>
        <p:pic>
          <p:nvPicPr>
            <p:cNvPr id="43" name="Image 42"/>
            <p:cNvPicPr>
              <a:picLocks noChangeAspect="1"/>
            </p:cNvPicPr>
            <p:nvPr userDrawn="1"/>
          </p:nvPicPr>
          <p:blipFill rotWithShape="1">
            <a:blip r:embed="rId4">
              <a:extLst>
                <a:ext uri="{28A0092B-C50C-407E-A947-70E740481C1C}">
                  <a14:useLocalDpi xmlns:a14="http://schemas.microsoft.com/office/drawing/2010/main" val="0"/>
                </a:ext>
              </a:extLst>
            </a:blip>
            <a:srcRect l="36486" b="35303"/>
            <a:stretch/>
          </p:blipFill>
          <p:spPr>
            <a:xfrm>
              <a:off x="0" y="5871928"/>
              <a:ext cx="968038" cy="986072"/>
            </a:xfrm>
            <a:prstGeom prst="rect">
              <a:avLst/>
            </a:prstGeom>
          </p:spPr>
        </p:pic>
      </p:grpSp>
      <p:pic>
        <p:nvPicPr>
          <p:cNvPr id="44" name="Image 43"/>
          <p:cNvPicPr>
            <a:picLocks noChangeAspect="1"/>
          </p:cNvPicPr>
          <p:nvPr userDrawn="1"/>
        </p:nvPicPr>
        <p:blipFill rotWithShape="1">
          <a:blip r:embed="rId2">
            <a:extLst>
              <a:ext uri="{28A0092B-C50C-407E-A947-70E740481C1C}">
                <a14:useLocalDpi xmlns:a14="http://schemas.microsoft.com/office/drawing/2010/main" val="0"/>
              </a:ext>
            </a:extLst>
          </a:blip>
          <a:srcRect l="41854"/>
          <a:stretch/>
        </p:blipFill>
        <p:spPr>
          <a:xfrm rot="5400000">
            <a:off x="1896426" y="-6666"/>
            <a:ext cx="1297423" cy="1310754"/>
          </a:xfrm>
          <a:prstGeom prst="rect">
            <a:avLst/>
          </a:prstGeom>
        </p:spPr>
      </p:pic>
      <p:pic>
        <p:nvPicPr>
          <p:cNvPr id="45" name="Image 44"/>
          <p:cNvPicPr>
            <a:picLocks noChangeAspect="1"/>
          </p:cNvPicPr>
          <p:nvPr userDrawn="1"/>
        </p:nvPicPr>
        <p:blipFill rotWithShape="1">
          <a:blip r:embed="rId3">
            <a:extLst>
              <a:ext uri="{28A0092B-C50C-407E-A947-70E740481C1C}">
                <a14:useLocalDpi xmlns:a14="http://schemas.microsoft.com/office/drawing/2010/main" val="0"/>
              </a:ext>
            </a:extLst>
          </a:blip>
          <a:srcRect b="6537"/>
          <a:stretch/>
        </p:blipFill>
        <p:spPr>
          <a:xfrm rot="5400000">
            <a:off x="380730" y="751648"/>
            <a:ext cx="1310754" cy="2085466"/>
          </a:xfrm>
          <a:prstGeom prst="rect">
            <a:avLst/>
          </a:prstGeom>
        </p:spPr>
      </p:pic>
      <p:pic>
        <p:nvPicPr>
          <p:cNvPr id="46" name="Image 45"/>
          <p:cNvPicPr>
            <a:picLocks noChangeAspect="1"/>
          </p:cNvPicPr>
          <p:nvPr userDrawn="1"/>
        </p:nvPicPr>
        <p:blipFill rotWithShape="1">
          <a:blip r:embed="rId4">
            <a:extLst>
              <a:ext uri="{28A0092B-C50C-407E-A947-70E740481C1C}">
                <a14:useLocalDpi xmlns:a14="http://schemas.microsoft.com/office/drawing/2010/main" val="0"/>
              </a:ext>
            </a:extLst>
          </a:blip>
          <a:srcRect l="86801" b="35303"/>
          <a:stretch/>
        </p:blipFill>
        <p:spPr>
          <a:xfrm rot="5400000">
            <a:off x="385823" y="-392448"/>
            <a:ext cx="201177" cy="986072"/>
          </a:xfrm>
          <a:prstGeom prst="rect">
            <a:avLst/>
          </a:prstGeom>
        </p:spPr>
      </p:pic>
      <p:sp>
        <p:nvSpPr>
          <p:cNvPr id="48" name="Logo Université Gustave Eiffel"/>
          <p:cNvSpPr/>
          <p:nvPr userDrawn="1"/>
        </p:nvSpPr>
        <p:spPr>
          <a:xfrm>
            <a:off x="5791200" y="4771682"/>
            <a:ext cx="1911910" cy="399620"/>
          </a:xfrm>
          <a:prstGeom prst="rect">
            <a:avLst/>
          </a:prstGeom>
          <a:blipFill>
            <a:blip r:embed="rId5" cstate="print"/>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354145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14FAC8-2C92-468B-B552-3E5E14D19ED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02BC4ED-1E5F-4E86-985E-319E33C1B564}"/>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C5E1ED-1069-4519-8D0C-A2F73CB2BC99}"/>
              </a:ext>
            </a:extLst>
          </p:cNvPr>
          <p:cNvSpPr>
            <a:spLocks noGrp="1"/>
          </p:cNvSpPr>
          <p:nvPr>
            <p:ph type="dt" sz="half" idx="10"/>
          </p:nvPr>
        </p:nvSpPr>
        <p:spPr/>
        <p:txBody>
          <a:bodyPr/>
          <a:lstStyle/>
          <a:p>
            <a:fld id="{5A3A6B37-6196-44A5-9060-DEB91B3F233D}" type="datetimeFigureOut">
              <a:rPr lang="fr-FR" smtClean="0"/>
              <a:t>25/03/2024</a:t>
            </a:fld>
            <a:endParaRPr lang="fr-FR"/>
          </a:p>
        </p:txBody>
      </p:sp>
      <p:sp>
        <p:nvSpPr>
          <p:cNvPr id="5" name="Espace réservé du pied de page 4">
            <a:extLst>
              <a:ext uri="{FF2B5EF4-FFF2-40B4-BE49-F238E27FC236}">
                <a16:creationId xmlns:a16="http://schemas.microsoft.com/office/drawing/2014/main" id="{08F5F337-39C7-4790-A1CF-BD91CDE2704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64F817E-BC48-47E6-9C5F-C9E0C1246E14}"/>
              </a:ext>
            </a:extLst>
          </p:cNvPr>
          <p:cNvSpPr>
            <a:spLocks noGrp="1"/>
          </p:cNvSpPr>
          <p:nvPr>
            <p:ph type="sldNum" sz="quarter" idx="12"/>
          </p:nvPr>
        </p:nvSpPr>
        <p:spPr/>
        <p:txBody>
          <a:bodyPr/>
          <a:lstStyle/>
          <a:p>
            <a:fld id="{ECB739A3-EFB1-4260-A8C5-1CD0D12C8C05}" type="slidenum">
              <a:rPr lang="fr-FR" smtClean="0"/>
              <a:t>‹N°›</a:t>
            </a:fld>
            <a:endParaRPr lang="fr-FR"/>
          </a:p>
        </p:txBody>
      </p:sp>
    </p:spTree>
    <p:extLst>
      <p:ext uri="{BB962C8B-B14F-4D97-AF65-F5344CB8AC3E}">
        <p14:creationId xmlns:p14="http://schemas.microsoft.com/office/powerpoint/2010/main" val="227781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DA1F9D-03FC-4C29-9A41-92C7C40E752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352047E-2882-495E-A289-8DB47B9B9D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3BE7287E-F5A4-496E-9A15-BF4C4BAFEBE5}"/>
              </a:ext>
            </a:extLst>
          </p:cNvPr>
          <p:cNvSpPr>
            <a:spLocks noGrp="1"/>
          </p:cNvSpPr>
          <p:nvPr>
            <p:ph type="dt" sz="half" idx="10"/>
          </p:nvPr>
        </p:nvSpPr>
        <p:spPr/>
        <p:txBody>
          <a:bodyPr/>
          <a:lstStyle/>
          <a:p>
            <a:fld id="{5A3A6B37-6196-44A5-9060-DEB91B3F233D}" type="datetimeFigureOut">
              <a:rPr lang="fr-FR" smtClean="0"/>
              <a:t>25/03/2024</a:t>
            </a:fld>
            <a:endParaRPr lang="fr-FR"/>
          </a:p>
        </p:txBody>
      </p:sp>
      <p:sp>
        <p:nvSpPr>
          <p:cNvPr id="5" name="Espace réservé du pied de page 4">
            <a:extLst>
              <a:ext uri="{FF2B5EF4-FFF2-40B4-BE49-F238E27FC236}">
                <a16:creationId xmlns:a16="http://schemas.microsoft.com/office/drawing/2014/main" id="{51D8D0DE-8ED6-4156-AF66-625775DCDE2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3BD600-93FF-451B-BA17-043ABC322C1D}"/>
              </a:ext>
            </a:extLst>
          </p:cNvPr>
          <p:cNvSpPr>
            <a:spLocks noGrp="1"/>
          </p:cNvSpPr>
          <p:nvPr>
            <p:ph type="sldNum" sz="quarter" idx="12"/>
          </p:nvPr>
        </p:nvSpPr>
        <p:spPr/>
        <p:txBody>
          <a:bodyPr/>
          <a:lstStyle/>
          <a:p>
            <a:fld id="{ECB739A3-EFB1-4260-A8C5-1CD0D12C8C05}" type="slidenum">
              <a:rPr lang="fr-FR" smtClean="0"/>
              <a:t>‹N°›</a:t>
            </a:fld>
            <a:endParaRPr lang="fr-FR"/>
          </a:p>
        </p:txBody>
      </p:sp>
    </p:spTree>
    <p:extLst>
      <p:ext uri="{BB962C8B-B14F-4D97-AF65-F5344CB8AC3E}">
        <p14:creationId xmlns:p14="http://schemas.microsoft.com/office/powerpoint/2010/main" val="145608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1B4415-4536-4699-BA78-C3E745D9B0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1F4B411-9AFC-426C-9C3E-30B0628D2950}"/>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4EBD45D-5BB6-46CC-8AB7-915B6A5B01E3}"/>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0BA106A-71DE-4930-9B10-411CA3E66C2B}"/>
              </a:ext>
            </a:extLst>
          </p:cNvPr>
          <p:cNvSpPr>
            <a:spLocks noGrp="1"/>
          </p:cNvSpPr>
          <p:nvPr>
            <p:ph type="dt" sz="half" idx="10"/>
          </p:nvPr>
        </p:nvSpPr>
        <p:spPr/>
        <p:txBody>
          <a:bodyPr/>
          <a:lstStyle/>
          <a:p>
            <a:fld id="{5A3A6B37-6196-44A5-9060-DEB91B3F233D}" type="datetimeFigureOut">
              <a:rPr lang="fr-FR" smtClean="0"/>
              <a:t>25/03/2024</a:t>
            </a:fld>
            <a:endParaRPr lang="fr-FR"/>
          </a:p>
        </p:txBody>
      </p:sp>
      <p:sp>
        <p:nvSpPr>
          <p:cNvPr id="6" name="Espace réservé du pied de page 5">
            <a:extLst>
              <a:ext uri="{FF2B5EF4-FFF2-40B4-BE49-F238E27FC236}">
                <a16:creationId xmlns:a16="http://schemas.microsoft.com/office/drawing/2014/main" id="{7BB3B79C-A6FE-4352-B062-A7144E4B02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B4626CB-557D-4EBA-AA93-0D07F858C678}"/>
              </a:ext>
            </a:extLst>
          </p:cNvPr>
          <p:cNvSpPr>
            <a:spLocks noGrp="1"/>
          </p:cNvSpPr>
          <p:nvPr>
            <p:ph type="sldNum" sz="quarter" idx="12"/>
          </p:nvPr>
        </p:nvSpPr>
        <p:spPr/>
        <p:txBody>
          <a:bodyPr/>
          <a:lstStyle/>
          <a:p>
            <a:fld id="{ECB739A3-EFB1-4260-A8C5-1CD0D12C8C05}" type="slidenum">
              <a:rPr lang="fr-FR" smtClean="0"/>
              <a:t>‹N°›</a:t>
            </a:fld>
            <a:endParaRPr lang="fr-FR"/>
          </a:p>
        </p:txBody>
      </p:sp>
    </p:spTree>
    <p:extLst>
      <p:ext uri="{BB962C8B-B14F-4D97-AF65-F5344CB8AC3E}">
        <p14:creationId xmlns:p14="http://schemas.microsoft.com/office/powerpoint/2010/main" val="402711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1F43BC-F80D-4DE2-B956-07239C9A9B8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FB47093-C2A1-4A82-9D27-8E1ABC9C86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5E68B95-B466-4C31-BDC8-0A77C225C1B3}"/>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D216325-E0CD-4D0D-BF6E-2C750D444E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668C237B-F211-47FF-AAB1-2A09EFD88DB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35D35C6-C5AD-466C-9770-192162B20EB1}"/>
              </a:ext>
            </a:extLst>
          </p:cNvPr>
          <p:cNvSpPr>
            <a:spLocks noGrp="1"/>
          </p:cNvSpPr>
          <p:nvPr>
            <p:ph type="dt" sz="half" idx="10"/>
          </p:nvPr>
        </p:nvSpPr>
        <p:spPr/>
        <p:txBody>
          <a:bodyPr/>
          <a:lstStyle/>
          <a:p>
            <a:fld id="{5A3A6B37-6196-44A5-9060-DEB91B3F233D}" type="datetimeFigureOut">
              <a:rPr lang="fr-FR" smtClean="0"/>
              <a:t>25/03/2024</a:t>
            </a:fld>
            <a:endParaRPr lang="fr-FR"/>
          </a:p>
        </p:txBody>
      </p:sp>
      <p:sp>
        <p:nvSpPr>
          <p:cNvPr id="8" name="Espace réservé du pied de page 7">
            <a:extLst>
              <a:ext uri="{FF2B5EF4-FFF2-40B4-BE49-F238E27FC236}">
                <a16:creationId xmlns:a16="http://schemas.microsoft.com/office/drawing/2014/main" id="{E4C2652E-390A-42E8-AEFE-028F5F73F90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2FE84FD-1D85-409E-9A5D-05F948E8F84E}"/>
              </a:ext>
            </a:extLst>
          </p:cNvPr>
          <p:cNvSpPr>
            <a:spLocks noGrp="1"/>
          </p:cNvSpPr>
          <p:nvPr>
            <p:ph type="sldNum" sz="quarter" idx="12"/>
          </p:nvPr>
        </p:nvSpPr>
        <p:spPr/>
        <p:txBody>
          <a:bodyPr/>
          <a:lstStyle/>
          <a:p>
            <a:fld id="{ECB739A3-EFB1-4260-A8C5-1CD0D12C8C05}" type="slidenum">
              <a:rPr lang="fr-FR" smtClean="0"/>
              <a:t>‹N°›</a:t>
            </a:fld>
            <a:endParaRPr lang="fr-FR"/>
          </a:p>
        </p:txBody>
      </p:sp>
    </p:spTree>
    <p:extLst>
      <p:ext uri="{BB962C8B-B14F-4D97-AF65-F5344CB8AC3E}">
        <p14:creationId xmlns:p14="http://schemas.microsoft.com/office/powerpoint/2010/main" val="2668638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851407-A5CA-4C7A-A270-7FF604F3780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DDF9CBF-57A3-4DB9-AD5A-2FD654E5F6D7}"/>
              </a:ext>
            </a:extLst>
          </p:cNvPr>
          <p:cNvSpPr>
            <a:spLocks noGrp="1"/>
          </p:cNvSpPr>
          <p:nvPr>
            <p:ph type="dt" sz="half" idx="10"/>
          </p:nvPr>
        </p:nvSpPr>
        <p:spPr/>
        <p:txBody>
          <a:bodyPr/>
          <a:lstStyle/>
          <a:p>
            <a:fld id="{5A3A6B37-6196-44A5-9060-DEB91B3F233D}" type="datetimeFigureOut">
              <a:rPr lang="fr-FR" smtClean="0"/>
              <a:t>25/03/2024</a:t>
            </a:fld>
            <a:endParaRPr lang="fr-FR"/>
          </a:p>
        </p:txBody>
      </p:sp>
      <p:sp>
        <p:nvSpPr>
          <p:cNvPr id="4" name="Espace réservé du pied de page 3">
            <a:extLst>
              <a:ext uri="{FF2B5EF4-FFF2-40B4-BE49-F238E27FC236}">
                <a16:creationId xmlns:a16="http://schemas.microsoft.com/office/drawing/2014/main" id="{BD021BB0-7D3F-4FF2-8A5A-77B01879988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213C6F1-89C0-4FB3-92A9-C0B3E8A6B128}"/>
              </a:ext>
            </a:extLst>
          </p:cNvPr>
          <p:cNvSpPr>
            <a:spLocks noGrp="1"/>
          </p:cNvSpPr>
          <p:nvPr>
            <p:ph type="sldNum" sz="quarter" idx="12"/>
          </p:nvPr>
        </p:nvSpPr>
        <p:spPr/>
        <p:txBody>
          <a:bodyPr/>
          <a:lstStyle/>
          <a:p>
            <a:fld id="{ECB739A3-EFB1-4260-A8C5-1CD0D12C8C05}" type="slidenum">
              <a:rPr lang="fr-FR" smtClean="0"/>
              <a:t>‹N°›</a:t>
            </a:fld>
            <a:endParaRPr lang="fr-FR"/>
          </a:p>
        </p:txBody>
      </p:sp>
    </p:spTree>
    <p:extLst>
      <p:ext uri="{BB962C8B-B14F-4D97-AF65-F5344CB8AC3E}">
        <p14:creationId xmlns:p14="http://schemas.microsoft.com/office/powerpoint/2010/main" val="486811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74DBADE-76CE-4A1A-87A7-C8841AA30C08}"/>
              </a:ext>
            </a:extLst>
          </p:cNvPr>
          <p:cNvSpPr>
            <a:spLocks noGrp="1"/>
          </p:cNvSpPr>
          <p:nvPr>
            <p:ph type="dt" sz="half" idx="10"/>
          </p:nvPr>
        </p:nvSpPr>
        <p:spPr/>
        <p:txBody>
          <a:bodyPr/>
          <a:lstStyle/>
          <a:p>
            <a:fld id="{5A3A6B37-6196-44A5-9060-DEB91B3F233D}" type="datetimeFigureOut">
              <a:rPr lang="fr-FR" smtClean="0"/>
              <a:t>25/03/2024</a:t>
            </a:fld>
            <a:endParaRPr lang="fr-FR"/>
          </a:p>
        </p:txBody>
      </p:sp>
      <p:sp>
        <p:nvSpPr>
          <p:cNvPr id="3" name="Espace réservé du pied de page 2">
            <a:extLst>
              <a:ext uri="{FF2B5EF4-FFF2-40B4-BE49-F238E27FC236}">
                <a16:creationId xmlns:a16="http://schemas.microsoft.com/office/drawing/2014/main" id="{5303F56D-3A58-4F15-97B2-91651061E89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B20B19C-6AEC-4CE0-B074-FBA1F1B2CC02}"/>
              </a:ext>
            </a:extLst>
          </p:cNvPr>
          <p:cNvSpPr>
            <a:spLocks noGrp="1"/>
          </p:cNvSpPr>
          <p:nvPr>
            <p:ph type="sldNum" sz="quarter" idx="12"/>
          </p:nvPr>
        </p:nvSpPr>
        <p:spPr/>
        <p:txBody>
          <a:bodyPr/>
          <a:lstStyle/>
          <a:p>
            <a:fld id="{ECB739A3-EFB1-4260-A8C5-1CD0D12C8C05}" type="slidenum">
              <a:rPr lang="fr-FR" smtClean="0"/>
              <a:t>‹N°›</a:t>
            </a:fld>
            <a:endParaRPr lang="fr-FR"/>
          </a:p>
        </p:txBody>
      </p:sp>
    </p:spTree>
    <p:extLst>
      <p:ext uri="{BB962C8B-B14F-4D97-AF65-F5344CB8AC3E}">
        <p14:creationId xmlns:p14="http://schemas.microsoft.com/office/powerpoint/2010/main" val="41799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A4B2B3-E21E-4E25-AD54-999F5817B2B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E5FB968-24B9-4CB0-B850-A739CC80E5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CE83AAF-4B49-4D95-BEF1-7153CDD9A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1A36E7D-F578-4AE2-AC60-5871C3C73126}"/>
              </a:ext>
            </a:extLst>
          </p:cNvPr>
          <p:cNvSpPr>
            <a:spLocks noGrp="1"/>
          </p:cNvSpPr>
          <p:nvPr>
            <p:ph type="dt" sz="half" idx="10"/>
          </p:nvPr>
        </p:nvSpPr>
        <p:spPr/>
        <p:txBody>
          <a:bodyPr/>
          <a:lstStyle/>
          <a:p>
            <a:fld id="{5A3A6B37-6196-44A5-9060-DEB91B3F233D}" type="datetimeFigureOut">
              <a:rPr lang="fr-FR" smtClean="0"/>
              <a:t>25/03/2024</a:t>
            </a:fld>
            <a:endParaRPr lang="fr-FR"/>
          </a:p>
        </p:txBody>
      </p:sp>
      <p:sp>
        <p:nvSpPr>
          <p:cNvPr id="6" name="Espace réservé du pied de page 5">
            <a:extLst>
              <a:ext uri="{FF2B5EF4-FFF2-40B4-BE49-F238E27FC236}">
                <a16:creationId xmlns:a16="http://schemas.microsoft.com/office/drawing/2014/main" id="{838B5779-D908-4128-87BF-F36749BBBCB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76C1AC1-7DD3-41F1-B457-4456ABE0326C}"/>
              </a:ext>
            </a:extLst>
          </p:cNvPr>
          <p:cNvSpPr>
            <a:spLocks noGrp="1"/>
          </p:cNvSpPr>
          <p:nvPr>
            <p:ph type="sldNum" sz="quarter" idx="12"/>
          </p:nvPr>
        </p:nvSpPr>
        <p:spPr/>
        <p:txBody>
          <a:bodyPr/>
          <a:lstStyle/>
          <a:p>
            <a:fld id="{ECB739A3-EFB1-4260-A8C5-1CD0D12C8C05}" type="slidenum">
              <a:rPr lang="fr-FR" smtClean="0"/>
              <a:t>‹N°›</a:t>
            </a:fld>
            <a:endParaRPr lang="fr-FR"/>
          </a:p>
        </p:txBody>
      </p:sp>
    </p:spTree>
    <p:extLst>
      <p:ext uri="{BB962C8B-B14F-4D97-AF65-F5344CB8AC3E}">
        <p14:creationId xmlns:p14="http://schemas.microsoft.com/office/powerpoint/2010/main" val="495060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B2C146-9BC0-4A5B-A2C0-37CD182A05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07915DC-1678-43EA-9231-EE118D6321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17BB2DF-D54F-4FF6-85E9-5B9A8359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AB72613-CBB8-479E-882B-48F52A6B6D2A}"/>
              </a:ext>
            </a:extLst>
          </p:cNvPr>
          <p:cNvSpPr>
            <a:spLocks noGrp="1"/>
          </p:cNvSpPr>
          <p:nvPr>
            <p:ph type="dt" sz="half" idx="10"/>
          </p:nvPr>
        </p:nvSpPr>
        <p:spPr/>
        <p:txBody>
          <a:bodyPr/>
          <a:lstStyle/>
          <a:p>
            <a:fld id="{5A3A6B37-6196-44A5-9060-DEB91B3F233D}" type="datetimeFigureOut">
              <a:rPr lang="fr-FR" smtClean="0"/>
              <a:t>25/03/2024</a:t>
            </a:fld>
            <a:endParaRPr lang="fr-FR"/>
          </a:p>
        </p:txBody>
      </p:sp>
      <p:sp>
        <p:nvSpPr>
          <p:cNvPr id="6" name="Espace réservé du pied de page 5">
            <a:extLst>
              <a:ext uri="{FF2B5EF4-FFF2-40B4-BE49-F238E27FC236}">
                <a16:creationId xmlns:a16="http://schemas.microsoft.com/office/drawing/2014/main" id="{DA792BF4-7097-4D8E-8533-F1788DB86FF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43E16C8-5BE5-4660-A35D-4B4207862EC0}"/>
              </a:ext>
            </a:extLst>
          </p:cNvPr>
          <p:cNvSpPr>
            <a:spLocks noGrp="1"/>
          </p:cNvSpPr>
          <p:nvPr>
            <p:ph type="sldNum" sz="quarter" idx="12"/>
          </p:nvPr>
        </p:nvSpPr>
        <p:spPr/>
        <p:txBody>
          <a:bodyPr/>
          <a:lstStyle/>
          <a:p>
            <a:fld id="{ECB739A3-EFB1-4260-A8C5-1CD0D12C8C05}" type="slidenum">
              <a:rPr lang="fr-FR" smtClean="0"/>
              <a:t>‹N°›</a:t>
            </a:fld>
            <a:endParaRPr lang="fr-FR"/>
          </a:p>
        </p:txBody>
      </p:sp>
    </p:spTree>
    <p:extLst>
      <p:ext uri="{BB962C8B-B14F-4D97-AF65-F5344CB8AC3E}">
        <p14:creationId xmlns:p14="http://schemas.microsoft.com/office/powerpoint/2010/main" val="1156782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C9C6502-0C2D-43F1-8616-5F403511ED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2D838FB-0D4F-4F79-83CB-785C936606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BF270A-1232-4274-984B-64663ECE6A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A6B37-6196-44A5-9060-DEB91B3F233D}" type="datetimeFigureOut">
              <a:rPr lang="fr-FR" smtClean="0"/>
              <a:t>25/03/2024</a:t>
            </a:fld>
            <a:endParaRPr lang="fr-FR"/>
          </a:p>
        </p:txBody>
      </p:sp>
      <p:sp>
        <p:nvSpPr>
          <p:cNvPr id="5" name="Espace réservé du pied de page 4">
            <a:extLst>
              <a:ext uri="{FF2B5EF4-FFF2-40B4-BE49-F238E27FC236}">
                <a16:creationId xmlns:a16="http://schemas.microsoft.com/office/drawing/2014/main" id="{F89266A5-CF1E-4798-ACBC-632A9200E9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7147250-9F1E-4A7B-8AE3-811DEE1C3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739A3-EFB1-4260-A8C5-1CD0D12C8C05}" type="slidenum">
              <a:rPr lang="fr-FR" smtClean="0"/>
              <a:t>‹N°›</a:t>
            </a:fld>
            <a:endParaRPr lang="fr-FR"/>
          </a:p>
        </p:txBody>
      </p:sp>
    </p:spTree>
    <p:extLst>
      <p:ext uri="{BB962C8B-B14F-4D97-AF65-F5344CB8AC3E}">
        <p14:creationId xmlns:p14="http://schemas.microsoft.com/office/powerpoint/2010/main" val="994579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2.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p:cNvSpPr>
            <a:spLocks noGrp="1"/>
          </p:cNvSpPr>
          <p:nvPr>
            <p:ph type="title"/>
          </p:nvPr>
        </p:nvSpPr>
        <p:spPr/>
        <p:txBody>
          <a:bodyPr>
            <a:normAutofit fontScale="90000"/>
          </a:bodyPr>
          <a:lstStyle/>
          <a:p>
            <a:br>
              <a:rPr lang="fr-FR" dirty="0"/>
            </a:br>
            <a:r>
              <a:rPr lang="fr-FR" dirty="0"/>
              <a:t>Vice-présidence Appui aux Politiques Publiques </a:t>
            </a:r>
            <a:br>
              <a:rPr lang="fr-FR" dirty="0"/>
            </a:br>
            <a:r>
              <a:rPr lang="fr-FR" dirty="0"/>
              <a:t>(VP-APP)</a:t>
            </a:r>
            <a:br>
              <a:rPr lang="fr-FR" dirty="0"/>
            </a:br>
            <a:r>
              <a:rPr lang="fr-FR" sz="2000" dirty="0"/>
              <a:t>mars 2024</a:t>
            </a:r>
            <a:br>
              <a:rPr lang="fr-FR" sz="2000" dirty="0"/>
            </a:br>
            <a:endParaRPr lang="fr-FR" dirty="0"/>
          </a:p>
        </p:txBody>
      </p:sp>
    </p:spTree>
    <p:extLst>
      <p:ext uri="{BB962C8B-B14F-4D97-AF65-F5344CB8AC3E}">
        <p14:creationId xmlns:p14="http://schemas.microsoft.com/office/powerpoint/2010/main" val="538938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BD3914-70E1-402D-AD34-D0E2906E1BC2}"/>
              </a:ext>
            </a:extLst>
          </p:cNvPr>
          <p:cNvSpPr>
            <a:spLocks noGrp="1"/>
          </p:cNvSpPr>
          <p:nvPr>
            <p:ph type="title"/>
          </p:nvPr>
        </p:nvSpPr>
        <p:spPr>
          <a:xfrm>
            <a:off x="1973802" y="246756"/>
            <a:ext cx="7019277" cy="781912"/>
          </a:xfrm>
        </p:spPr>
        <p:txBody>
          <a:bodyPr>
            <a:normAutofit fontScale="90000"/>
          </a:bodyPr>
          <a:lstStyle/>
          <a:p>
            <a:pPr algn="ctr"/>
            <a:r>
              <a:rPr lang="fr-FR" sz="28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La normalisation et le Réseau Scientifique et Technique</a:t>
            </a:r>
          </a:p>
        </p:txBody>
      </p:sp>
      <p:sp>
        <p:nvSpPr>
          <p:cNvPr id="3" name="Espace réservé du texte 2">
            <a:extLst>
              <a:ext uri="{FF2B5EF4-FFF2-40B4-BE49-F238E27FC236}">
                <a16:creationId xmlns:a16="http://schemas.microsoft.com/office/drawing/2014/main" id="{B76F67DF-FDE3-4E0C-B03F-1F24E0CFE6A8}"/>
              </a:ext>
            </a:extLst>
          </p:cNvPr>
          <p:cNvSpPr>
            <a:spLocks noGrp="1"/>
          </p:cNvSpPr>
          <p:nvPr>
            <p:ph type="body" sz="quarter" idx="11"/>
          </p:nvPr>
        </p:nvSpPr>
        <p:spPr>
          <a:xfrm>
            <a:off x="666565" y="1298699"/>
            <a:ext cx="10591800" cy="5410200"/>
          </a:xfrm>
        </p:spPr>
        <p:txBody>
          <a:bodyPr>
            <a:normAutofit/>
          </a:bodyPr>
          <a:lstStyle/>
          <a:p>
            <a:pPr marL="0" indent="0">
              <a:buNone/>
            </a:pPr>
            <a:r>
              <a:rPr lang="fr-FR" sz="1200" dirty="0"/>
              <a:t> </a:t>
            </a:r>
          </a:p>
        </p:txBody>
      </p:sp>
      <p:pic>
        <p:nvPicPr>
          <p:cNvPr id="6" name="Image 5">
            <a:extLst>
              <a:ext uri="{FF2B5EF4-FFF2-40B4-BE49-F238E27FC236}">
                <a16:creationId xmlns:a16="http://schemas.microsoft.com/office/drawing/2014/main" id="{3A64E40D-B2E2-4C37-8F76-0F5EC96F061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55699" y="177748"/>
            <a:ext cx="1307976" cy="980982"/>
          </a:xfrm>
          <a:prstGeom prst="rect">
            <a:avLst/>
          </a:prstGeom>
        </p:spPr>
      </p:pic>
      <p:sp>
        <p:nvSpPr>
          <p:cNvPr id="8" name="Rectangle 7"/>
          <p:cNvSpPr/>
          <p:nvPr/>
        </p:nvSpPr>
        <p:spPr>
          <a:xfrm>
            <a:off x="766564" y="4574706"/>
            <a:ext cx="4313808" cy="1028973"/>
          </a:xfrm>
          <a:prstGeom prst="rect">
            <a:avLst/>
          </a:prstGeom>
          <a:ln>
            <a:solidFill>
              <a:schemeClr val="bg2">
                <a:lumMod val="75000"/>
              </a:schemeClr>
            </a:solidFill>
          </a:ln>
          <a:effectLst>
            <a:outerShdw blurRad="50800" dist="38100" dir="10800000" algn="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180000" tIns="0" rIns="0" bIns="0" rtlCol="0" anchor="ctr"/>
          <a:lstStyle/>
          <a:p>
            <a:pPr algn="ctr"/>
            <a:endParaRPr lang="fr-FR" sz="1200" b="1" dirty="0">
              <a:latin typeface="Tahoma" panose="020B0604030504040204" pitchFamily="34" charset="0"/>
              <a:ea typeface="Tahoma" panose="020B0604030504040204" pitchFamily="34" charset="0"/>
              <a:cs typeface="Tahoma" panose="020B0604030504040204" pitchFamily="34" charset="0"/>
            </a:endParaRPr>
          </a:p>
          <a:p>
            <a:pPr algn="ctr"/>
            <a:r>
              <a:rPr lang="fr-FR" sz="1200" b="1" dirty="0">
                <a:latin typeface="Tahoma" panose="020B0604030504040204" pitchFamily="34" charset="0"/>
                <a:ea typeface="Tahoma" panose="020B0604030504040204" pitchFamily="34" charset="0"/>
                <a:cs typeface="Tahoma" panose="020B0604030504040204" pitchFamily="34" charset="0"/>
              </a:rPr>
              <a:t>Education aux enjeux de la normalisation volontaire élaborée par consensus</a:t>
            </a:r>
          </a:p>
          <a:p>
            <a:pPr algn="ctr"/>
            <a:r>
              <a:rPr lang="fr-FR" sz="12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Webinaires, conférences de </a:t>
            </a:r>
          </a:p>
          <a:p>
            <a:pPr algn="ctr"/>
            <a:r>
              <a:rPr lang="fr-FR" sz="12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sensibilisation pour les composantes de recherche et de formation</a:t>
            </a:r>
          </a:p>
          <a:p>
            <a:endParaRPr lang="fr-FR" sz="12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à coins arrondis 8"/>
          <p:cNvSpPr/>
          <p:nvPr/>
        </p:nvSpPr>
        <p:spPr>
          <a:xfrm>
            <a:off x="1413216" y="5833066"/>
            <a:ext cx="3020503" cy="646445"/>
          </a:xfrm>
          <a:prstGeom prst="roundRect">
            <a:avLst/>
          </a:prstGeom>
          <a:effectLst>
            <a:glow rad="101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lIns="0" tIns="0" rIns="0" bIns="0" rtlCol="0" anchor="ctr"/>
          <a:lstStyle/>
          <a:p>
            <a:pPr algn="ctr"/>
            <a:r>
              <a:rPr lang="fr-FR"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Formation à la prise en main et à l’utilisation de l’outil COBAZ</a:t>
            </a:r>
            <a:endParaRPr lang="fr-FR" sz="1200" b="1"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à coins arrondis 11"/>
          <p:cNvSpPr/>
          <p:nvPr/>
        </p:nvSpPr>
        <p:spPr>
          <a:xfrm>
            <a:off x="7779157" y="3484302"/>
            <a:ext cx="3059372" cy="1038994"/>
          </a:xfrm>
          <a:prstGeom prst="roundRect">
            <a:avLst/>
          </a:prstGeom>
          <a:ln w="28575">
            <a:solidFill>
              <a:schemeClr val="tx1">
                <a:lumMod val="75000"/>
                <a:lumOff val="25000"/>
              </a:schemeClr>
            </a:solidFill>
          </a:ln>
          <a:effectLst>
            <a:outerShdw blurRad="50800" dist="38100" dir="5400000" algn="t" rotWithShape="0">
              <a:prstClr val="black">
                <a:alpha val="40000"/>
              </a:prstClr>
            </a:outerShdw>
            <a:softEdge rad="31750"/>
          </a:effectLst>
        </p:spPr>
        <p:style>
          <a:lnRef idx="2">
            <a:schemeClr val="accent4"/>
          </a:lnRef>
          <a:fillRef idx="1">
            <a:schemeClr val="lt1"/>
          </a:fillRef>
          <a:effectRef idx="0">
            <a:schemeClr val="accent4"/>
          </a:effectRef>
          <a:fontRef idx="minor">
            <a:schemeClr val="dk1"/>
          </a:fontRef>
        </p:style>
        <p:txBody>
          <a:bodyPr wrap="square" lIns="0" tIns="0" rIns="0" bIns="0" rtlCol="0" anchor="ctr"/>
          <a:lstStyle/>
          <a:p>
            <a:pPr algn="ctr"/>
            <a:r>
              <a:rPr lang="fr-FR"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fr-FR"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Journées techniques d’échanges et de dissémination des connaissances du RST</a:t>
            </a:r>
            <a:endParaRPr lang="fr-FR" sz="120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5"/>
          <p:cNvSpPr/>
          <p:nvPr/>
        </p:nvSpPr>
        <p:spPr>
          <a:xfrm>
            <a:off x="6738870" y="4903446"/>
            <a:ext cx="4786565" cy="1378926"/>
          </a:xfrm>
          <a:prstGeom prst="rect">
            <a:avLst/>
          </a:prstGeom>
          <a:ln w="12700"/>
          <a:effectLst>
            <a:glow rad="1397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lIns="180000" tIns="0" rIns="0" bIns="0" rtlCol="0" anchor="ctr"/>
          <a:lstStyle/>
          <a:p>
            <a:pPr algn="ctr"/>
            <a:r>
              <a:rPr lang="fr-FR" sz="1200" dirty="0">
                <a:latin typeface="Tahoma" panose="020B0604030504040204" pitchFamily="34" charset="0"/>
                <a:ea typeface="Tahoma" panose="020B0604030504040204" pitchFamily="34" charset="0"/>
                <a:cs typeface="Tahoma" panose="020B0604030504040204" pitchFamily="34" charset="0"/>
              </a:rPr>
              <a:t>Participation au renouvellement de la </a:t>
            </a:r>
            <a:r>
              <a:rPr lang="fr-FR" sz="1200" b="1" dirty="0">
                <a:latin typeface="Tahoma" panose="020B0604030504040204" pitchFamily="34" charset="0"/>
                <a:ea typeface="Tahoma" panose="020B0604030504040204" pitchFamily="34" charset="0"/>
                <a:cs typeface="Tahoma" panose="020B0604030504040204" pitchFamily="34" charset="0"/>
              </a:rPr>
              <a:t>Doctrine Technique Routière</a:t>
            </a:r>
          </a:p>
          <a:p>
            <a:pPr algn="ctr"/>
            <a:r>
              <a:rPr lang="fr-FR" sz="1200" dirty="0">
                <a:latin typeface="Tahoma" panose="020B0604030504040204" pitchFamily="34" charset="0"/>
                <a:ea typeface="Tahoma" panose="020B0604030504040204" pitchFamily="34" charset="0"/>
                <a:cs typeface="Tahoma" panose="020B0604030504040204" pitchFamily="34" charset="0"/>
              </a:rPr>
              <a:t>Contributions au </a:t>
            </a:r>
            <a:r>
              <a:rPr lang="fr-FR" sz="1200" b="1" dirty="0">
                <a:latin typeface="Tahoma" panose="020B0604030504040204" pitchFamily="34" charset="0"/>
                <a:ea typeface="Tahoma" panose="020B0604030504040204" pitchFamily="34" charset="0"/>
                <a:cs typeface="Tahoma" panose="020B0604030504040204" pitchFamily="34" charset="0"/>
              </a:rPr>
              <a:t>Plan national d’adaptation au changement climatique</a:t>
            </a:r>
          </a:p>
          <a:p>
            <a:pPr algn="ctr"/>
            <a:r>
              <a:rPr lang="fr-FR" sz="1200" b="1" dirty="0">
                <a:latin typeface="Tahoma" panose="020B0604030504040204" pitchFamily="34" charset="0"/>
                <a:ea typeface="Tahoma" panose="020B0604030504040204" pitchFamily="34" charset="0"/>
                <a:cs typeface="Tahoma" panose="020B0604030504040204" pitchFamily="34" charset="0"/>
              </a:rPr>
              <a:t>Prise en compte du développement durable </a:t>
            </a:r>
            <a:r>
              <a:rPr lang="fr-FR" sz="1200" dirty="0">
                <a:latin typeface="Tahoma" panose="020B0604030504040204" pitchFamily="34" charset="0"/>
                <a:ea typeface="Tahoma" panose="020B0604030504040204" pitchFamily="34" charset="0"/>
                <a:cs typeface="Tahoma" panose="020B0604030504040204" pitchFamily="34" charset="0"/>
              </a:rPr>
              <a:t>dans les formations </a:t>
            </a:r>
          </a:p>
        </p:txBody>
      </p:sp>
      <p:pic>
        <p:nvPicPr>
          <p:cNvPr id="15" name="Image 14">
            <a:extLst>
              <a:ext uri="{FF2B5EF4-FFF2-40B4-BE49-F238E27FC236}">
                <a16:creationId xmlns:a16="http://schemas.microsoft.com/office/drawing/2014/main" id="{75502D2C-A616-4B2D-83D7-430840868F18}"/>
              </a:ext>
            </a:extLst>
          </p:cNvPr>
          <p:cNvPicPr>
            <a:picLocks noChangeAspect="1"/>
          </p:cNvPicPr>
          <p:nvPr/>
        </p:nvPicPr>
        <p:blipFill rotWithShape="1">
          <a:blip r:embed="rId3">
            <a:extLst>
              <a:ext uri="{28A0092B-C50C-407E-A947-70E740481C1C}">
                <a14:useLocalDpi xmlns:a14="http://schemas.microsoft.com/office/drawing/2010/main" val="0"/>
              </a:ext>
            </a:extLst>
          </a:blip>
          <a:srcRect l="16129" t="16355" r="21256" b="11267"/>
          <a:stretch/>
        </p:blipFill>
        <p:spPr>
          <a:xfrm rot="9740250">
            <a:off x="2368470" y="2418233"/>
            <a:ext cx="923698" cy="800775"/>
          </a:xfrm>
          <a:prstGeom prst="rect">
            <a:avLst/>
          </a:prstGeom>
        </p:spPr>
      </p:pic>
      <p:pic>
        <p:nvPicPr>
          <p:cNvPr id="17" name="Image 16">
            <a:extLst>
              <a:ext uri="{FF2B5EF4-FFF2-40B4-BE49-F238E27FC236}">
                <a16:creationId xmlns:a16="http://schemas.microsoft.com/office/drawing/2014/main" id="{FFCB6DAB-7E92-4F4C-A0C4-A4C613C43AC4}"/>
              </a:ext>
            </a:extLst>
          </p:cNvPr>
          <p:cNvPicPr>
            <a:picLocks noChangeAspect="1"/>
          </p:cNvPicPr>
          <p:nvPr/>
        </p:nvPicPr>
        <p:blipFill rotWithShape="1">
          <a:blip r:embed="rId3">
            <a:extLst>
              <a:ext uri="{28A0092B-C50C-407E-A947-70E740481C1C}">
                <a14:useLocalDpi xmlns:a14="http://schemas.microsoft.com/office/drawing/2010/main" val="0"/>
              </a:ext>
            </a:extLst>
          </a:blip>
          <a:srcRect l="16129" t="16355" r="21256" b="11267"/>
          <a:stretch/>
        </p:blipFill>
        <p:spPr>
          <a:xfrm rot="6467554">
            <a:off x="8686070" y="2461421"/>
            <a:ext cx="939258" cy="814264"/>
          </a:xfrm>
          <a:prstGeom prst="rect">
            <a:avLst/>
          </a:prstGeom>
        </p:spPr>
      </p:pic>
      <p:sp>
        <p:nvSpPr>
          <p:cNvPr id="19" name="Rectangle à coins arrondis 11">
            <a:extLst>
              <a:ext uri="{FF2B5EF4-FFF2-40B4-BE49-F238E27FC236}">
                <a16:creationId xmlns:a16="http://schemas.microsoft.com/office/drawing/2014/main" id="{884E6370-3864-4250-8032-174F3114454F}"/>
              </a:ext>
            </a:extLst>
          </p:cNvPr>
          <p:cNvSpPr/>
          <p:nvPr/>
        </p:nvSpPr>
        <p:spPr>
          <a:xfrm>
            <a:off x="1300633" y="3395743"/>
            <a:ext cx="3059372" cy="1038994"/>
          </a:xfrm>
          <a:prstGeom prst="roundRect">
            <a:avLst/>
          </a:prstGeom>
          <a:ln w="28575">
            <a:solidFill>
              <a:schemeClr val="tx1">
                <a:lumMod val="75000"/>
                <a:lumOff val="25000"/>
              </a:schemeClr>
            </a:solidFill>
          </a:ln>
          <a:effectLst>
            <a:outerShdw blurRad="50800" dist="38100" dir="5400000" algn="t" rotWithShape="0">
              <a:prstClr val="black">
                <a:alpha val="40000"/>
              </a:prstClr>
            </a:outerShdw>
            <a:softEdge rad="31750"/>
          </a:effectLst>
        </p:spPr>
        <p:style>
          <a:lnRef idx="2">
            <a:schemeClr val="accent4"/>
          </a:lnRef>
          <a:fillRef idx="1">
            <a:schemeClr val="lt1"/>
          </a:fillRef>
          <a:effectRef idx="0">
            <a:schemeClr val="accent4"/>
          </a:effectRef>
          <a:fontRef idx="minor">
            <a:schemeClr val="dk1"/>
          </a:fontRef>
        </p:style>
        <p:txBody>
          <a:bodyPr wrap="square" lIns="0" tIns="0" rIns="0" bIns="0" rtlCol="0" anchor="ctr"/>
          <a:lstStyle/>
          <a:p>
            <a:pPr algn="ctr"/>
            <a:r>
              <a:rPr lang="fr-FR"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Gestion de la base des Experts normalisation</a:t>
            </a:r>
          </a:p>
        </p:txBody>
      </p:sp>
      <p:sp>
        <p:nvSpPr>
          <p:cNvPr id="10" name="Rectangle 9">
            <a:extLst>
              <a:ext uri="{FF2B5EF4-FFF2-40B4-BE49-F238E27FC236}">
                <a16:creationId xmlns:a16="http://schemas.microsoft.com/office/drawing/2014/main" id="{8B7EFC8D-E65A-4B19-B625-2E5F6CCA684A}"/>
              </a:ext>
            </a:extLst>
          </p:cNvPr>
          <p:cNvSpPr/>
          <p:nvPr/>
        </p:nvSpPr>
        <p:spPr>
          <a:xfrm>
            <a:off x="621567" y="775581"/>
            <a:ext cx="4603804" cy="1384995"/>
          </a:xfrm>
          <a:prstGeom prst="rect">
            <a:avLst/>
          </a:prstGeom>
        </p:spPr>
        <p:txBody>
          <a:bodyPr wrap="square">
            <a:spAutoFit/>
          </a:bodyPr>
          <a:lstStyle/>
          <a:p>
            <a:pPr algn="ctr"/>
            <a:endParaRPr lang="fr-FR" sz="1400" b="1"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fr-FR" sz="1400" b="1"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r>
              <a:rPr lang="fr-FR" sz="1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Point focal Normalisation pour l’université</a:t>
            </a:r>
            <a:endParaRPr lang="fr-FR" sz="14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r>
              <a:rPr lang="fr-FR" sz="14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Participation au BNTRA (</a:t>
            </a:r>
            <a:r>
              <a:rPr lang="fr-FR" sz="1400" dirty="0" err="1">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CoPist</a:t>
            </a:r>
            <a:r>
              <a:rPr lang="fr-FR" sz="14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r>
              <a:rPr lang="fr-FR" sz="1400" dirty="0" err="1">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CoDoR</a:t>
            </a:r>
            <a:r>
              <a:rPr lang="fr-FR" sz="14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aux deux  Comités stratégiques Mobilité et Logistique, Construction et Urbanisme</a:t>
            </a:r>
          </a:p>
        </p:txBody>
      </p:sp>
      <p:sp>
        <p:nvSpPr>
          <p:cNvPr id="11" name="Rectangle 10">
            <a:extLst>
              <a:ext uri="{FF2B5EF4-FFF2-40B4-BE49-F238E27FC236}">
                <a16:creationId xmlns:a16="http://schemas.microsoft.com/office/drawing/2014/main" id="{B9569816-9BFC-480D-BE57-B21ED6715000}"/>
              </a:ext>
            </a:extLst>
          </p:cNvPr>
          <p:cNvSpPr/>
          <p:nvPr/>
        </p:nvSpPr>
        <p:spPr>
          <a:xfrm>
            <a:off x="6752778" y="1298699"/>
            <a:ext cx="3856038" cy="954107"/>
          </a:xfrm>
          <a:prstGeom prst="rect">
            <a:avLst/>
          </a:prstGeom>
        </p:spPr>
        <p:txBody>
          <a:bodyPr wrap="square">
            <a:spAutoFit/>
          </a:bodyPr>
          <a:lstStyle/>
          <a:p>
            <a:pPr algn="ctr"/>
            <a:r>
              <a:rPr lang="fr-FR" sz="1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Représentation de l’université </a:t>
            </a:r>
            <a:r>
              <a:rPr lang="fr-FR" sz="14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au réseau scientifique et technique (RST) et au réseau de l’enseignement supérieur du développement durable (RESDD)</a:t>
            </a:r>
          </a:p>
        </p:txBody>
      </p:sp>
    </p:spTree>
    <p:extLst>
      <p:ext uri="{BB962C8B-B14F-4D97-AF65-F5344CB8AC3E}">
        <p14:creationId xmlns:p14="http://schemas.microsoft.com/office/powerpoint/2010/main" val="3622044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BD3914-70E1-402D-AD34-D0E2906E1BC2}"/>
              </a:ext>
            </a:extLst>
          </p:cNvPr>
          <p:cNvSpPr>
            <a:spLocks noGrp="1"/>
          </p:cNvSpPr>
          <p:nvPr>
            <p:ph type="title"/>
          </p:nvPr>
        </p:nvSpPr>
        <p:spPr>
          <a:xfrm>
            <a:off x="517586" y="386753"/>
            <a:ext cx="9428672" cy="1166001"/>
          </a:xfrm>
        </p:spPr>
        <p:txBody>
          <a:bodyPr>
            <a:normAutofit/>
          </a:bodyPr>
          <a:lstStyle/>
          <a:p>
            <a:pPr algn="ctr"/>
            <a:r>
              <a:rPr lang="fr-FR" sz="25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Soutien financier auprès de porteurs d’actions en matière de normalisation, standardisation, méthodologie, en appui aux politiques publiques</a:t>
            </a:r>
          </a:p>
        </p:txBody>
      </p:sp>
      <p:pic>
        <p:nvPicPr>
          <p:cNvPr id="6" name="Image 5">
            <a:extLst>
              <a:ext uri="{FF2B5EF4-FFF2-40B4-BE49-F238E27FC236}">
                <a16:creationId xmlns:a16="http://schemas.microsoft.com/office/drawing/2014/main" id="{3A64E40D-B2E2-4C37-8F76-0F5EC96F061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37187" y="479262"/>
            <a:ext cx="1307976" cy="980982"/>
          </a:xfrm>
          <a:prstGeom prst="rect">
            <a:avLst/>
          </a:prstGeom>
        </p:spPr>
      </p:pic>
      <p:sp>
        <p:nvSpPr>
          <p:cNvPr id="15" name="Espace réservé du texte 2">
            <a:extLst>
              <a:ext uri="{FF2B5EF4-FFF2-40B4-BE49-F238E27FC236}">
                <a16:creationId xmlns:a16="http://schemas.microsoft.com/office/drawing/2014/main" id="{B76F67DF-FDE3-4E0C-B03F-1F24E0CFE6A8}"/>
              </a:ext>
            </a:extLst>
          </p:cNvPr>
          <p:cNvSpPr>
            <a:spLocks noGrp="1"/>
          </p:cNvSpPr>
          <p:nvPr/>
        </p:nvSpPr>
        <p:spPr>
          <a:xfrm>
            <a:off x="1523510" y="2207291"/>
            <a:ext cx="9144979" cy="41192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8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fr-FR" sz="18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participation à des commissions de normalisation</a:t>
            </a:r>
          </a:p>
          <a:p>
            <a:pPr marL="0" indent="0">
              <a:buNone/>
            </a:pPr>
            <a:endParaRPr lang="fr-FR" sz="3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fr-FR" sz="18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participation à des études, expertises, évaluations, colloques préparatoires à des actions normatives, prénormatives, ou pour élaborer des documents de référence</a:t>
            </a:r>
          </a:p>
          <a:p>
            <a:pPr marL="0" indent="0">
              <a:buNone/>
            </a:pPr>
            <a:endParaRPr lang="fr-FR" sz="3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fr-FR" sz="18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montage de séminaires de transfert de connaissances vers des responsables de réglementations sectorielles, acteurs de politiques publiques </a:t>
            </a:r>
          </a:p>
          <a:p>
            <a:pPr marL="0" indent="0">
              <a:buNone/>
            </a:pPr>
            <a:endParaRPr lang="fr-FR" sz="3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fr-FR" sz="18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élaboration de supports de diffusion et de valorisation de connaissances méthodologiques en appui aux politiques publiques</a:t>
            </a:r>
            <a:endParaRPr lang="fr-FR" sz="1400" dirty="0">
              <a:solidFill>
                <a:schemeClr val="bg2">
                  <a:lumMod val="50000"/>
                </a:schemeClr>
              </a:solidFill>
            </a:endParaRPr>
          </a:p>
        </p:txBody>
      </p:sp>
      <p:pic>
        <p:nvPicPr>
          <p:cNvPr id="5" name="Image 4">
            <a:extLst>
              <a:ext uri="{FF2B5EF4-FFF2-40B4-BE49-F238E27FC236}">
                <a16:creationId xmlns:a16="http://schemas.microsoft.com/office/drawing/2014/main" id="{ABEBC1C3-F3F7-4141-A615-93380D94CCD8}"/>
              </a:ext>
            </a:extLst>
          </p:cNvPr>
          <p:cNvPicPr>
            <a:picLocks noChangeAspect="1"/>
          </p:cNvPicPr>
          <p:nvPr/>
        </p:nvPicPr>
        <p:blipFill rotWithShape="1">
          <a:blip r:embed="rId3">
            <a:extLst>
              <a:ext uri="{28A0092B-C50C-407E-A947-70E740481C1C}">
                <a14:useLocalDpi xmlns:a14="http://schemas.microsoft.com/office/drawing/2010/main" val="0"/>
              </a:ext>
            </a:extLst>
          </a:blip>
          <a:srcRect l="16129" t="16355" r="21256" b="11267"/>
          <a:stretch/>
        </p:blipFill>
        <p:spPr>
          <a:xfrm rot="3278058">
            <a:off x="864142" y="2500452"/>
            <a:ext cx="570708" cy="494760"/>
          </a:xfrm>
          <a:prstGeom prst="rect">
            <a:avLst/>
          </a:prstGeom>
        </p:spPr>
      </p:pic>
      <p:pic>
        <p:nvPicPr>
          <p:cNvPr id="11" name="Image 10">
            <a:extLst>
              <a:ext uri="{FF2B5EF4-FFF2-40B4-BE49-F238E27FC236}">
                <a16:creationId xmlns:a16="http://schemas.microsoft.com/office/drawing/2014/main" id="{40C43777-6438-4103-BF31-7B8A1509487C}"/>
              </a:ext>
            </a:extLst>
          </p:cNvPr>
          <p:cNvPicPr>
            <a:picLocks noChangeAspect="1"/>
          </p:cNvPicPr>
          <p:nvPr/>
        </p:nvPicPr>
        <p:blipFill rotWithShape="1">
          <a:blip r:embed="rId3">
            <a:extLst>
              <a:ext uri="{28A0092B-C50C-407E-A947-70E740481C1C}">
                <a14:useLocalDpi xmlns:a14="http://schemas.microsoft.com/office/drawing/2010/main" val="0"/>
              </a:ext>
            </a:extLst>
          </a:blip>
          <a:srcRect l="16129" t="16355" r="21256" b="11267"/>
          <a:stretch/>
        </p:blipFill>
        <p:spPr>
          <a:xfrm rot="3278058">
            <a:off x="871263" y="3121272"/>
            <a:ext cx="570708" cy="494760"/>
          </a:xfrm>
          <a:prstGeom prst="rect">
            <a:avLst/>
          </a:prstGeom>
        </p:spPr>
      </p:pic>
      <p:pic>
        <p:nvPicPr>
          <p:cNvPr id="12" name="Image 11">
            <a:extLst>
              <a:ext uri="{FF2B5EF4-FFF2-40B4-BE49-F238E27FC236}">
                <a16:creationId xmlns:a16="http://schemas.microsoft.com/office/drawing/2014/main" id="{48C2BD5C-8711-4B64-ABD9-D8726E29DF36}"/>
              </a:ext>
            </a:extLst>
          </p:cNvPr>
          <p:cNvPicPr>
            <a:picLocks noChangeAspect="1"/>
          </p:cNvPicPr>
          <p:nvPr/>
        </p:nvPicPr>
        <p:blipFill rotWithShape="1">
          <a:blip r:embed="rId3">
            <a:extLst>
              <a:ext uri="{28A0092B-C50C-407E-A947-70E740481C1C}">
                <a14:useLocalDpi xmlns:a14="http://schemas.microsoft.com/office/drawing/2010/main" val="0"/>
              </a:ext>
            </a:extLst>
          </a:blip>
          <a:srcRect l="16129" t="16355" r="21256" b="11267"/>
          <a:stretch/>
        </p:blipFill>
        <p:spPr>
          <a:xfrm rot="3278058">
            <a:off x="878384" y="3866485"/>
            <a:ext cx="570708" cy="494760"/>
          </a:xfrm>
          <a:prstGeom prst="rect">
            <a:avLst/>
          </a:prstGeom>
        </p:spPr>
      </p:pic>
      <p:pic>
        <p:nvPicPr>
          <p:cNvPr id="13" name="Image 12">
            <a:extLst>
              <a:ext uri="{FF2B5EF4-FFF2-40B4-BE49-F238E27FC236}">
                <a16:creationId xmlns:a16="http://schemas.microsoft.com/office/drawing/2014/main" id="{DDB5943B-7F11-4A35-B6A2-B85A28489958}"/>
              </a:ext>
            </a:extLst>
          </p:cNvPr>
          <p:cNvPicPr>
            <a:picLocks noChangeAspect="1"/>
          </p:cNvPicPr>
          <p:nvPr/>
        </p:nvPicPr>
        <p:blipFill rotWithShape="1">
          <a:blip r:embed="rId3">
            <a:extLst>
              <a:ext uri="{28A0092B-C50C-407E-A947-70E740481C1C}">
                <a14:useLocalDpi xmlns:a14="http://schemas.microsoft.com/office/drawing/2010/main" val="0"/>
              </a:ext>
            </a:extLst>
          </a:blip>
          <a:srcRect l="16129" t="16355" r="21256" b="11267"/>
          <a:stretch/>
        </p:blipFill>
        <p:spPr>
          <a:xfrm rot="3278058">
            <a:off x="878385" y="4658515"/>
            <a:ext cx="570708" cy="494760"/>
          </a:xfrm>
          <a:prstGeom prst="rect">
            <a:avLst/>
          </a:prstGeom>
        </p:spPr>
      </p:pic>
      <p:sp>
        <p:nvSpPr>
          <p:cNvPr id="3" name="Rectangle 2">
            <a:extLst>
              <a:ext uri="{FF2B5EF4-FFF2-40B4-BE49-F238E27FC236}">
                <a16:creationId xmlns:a16="http://schemas.microsoft.com/office/drawing/2014/main" id="{09B99E8D-B798-45FE-A5B2-449A1B4C7A5D}"/>
              </a:ext>
            </a:extLst>
          </p:cNvPr>
          <p:cNvSpPr/>
          <p:nvPr/>
        </p:nvSpPr>
        <p:spPr>
          <a:xfrm>
            <a:off x="1158208" y="1837959"/>
            <a:ext cx="2367956" cy="369332"/>
          </a:xfrm>
          <a:prstGeom prst="rect">
            <a:avLst/>
          </a:prstGeom>
        </p:spPr>
        <p:txBody>
          <a:bodyPr wrap="none">
            <a:spAutoFit/>
          </a:bodyPr>
          <a:lstStyle/>
          <a:p>
            <a:r>
              <a:rPr lang="fr-FR"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Actions soutenues </a:t>
            </a:r>
          </a:p>
        </p:txBody>
      </p:sp>
    </p:spTree>
    <p:extLst>
      <p:ext uri="{BB962C8B-B14F-4D97-AF65-F5344CB8AC3E}">
        <p14:creationId xmlns:p14="http://schemas.microsoft.com/office/powerpoint/2010/main" val="3792727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5F400EC7-B986-4EEB-A8FB-4D1D5AD68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133891">
            <a:off x="7688856" y="2435862"/>
            <a:ext cx="2655861" cy="1991896"/>
          </a:xfrm>
          <a:prstGeom prst="rect">
            <a:avLst/>
          </a:prstGeom>
        </p:spPr>
      </p:pic>
      <p:pic>
        <p:nvPicPr>
          <p:cNvPr id="17" name="Image 16">
            <a:extLst>
              <a:ext uri="{FF2B5EF4-FFF2-40B4-BE49-F238E27FC236}">
                <a16:creationId xmlns:a16="http://schemas.microsoft.com/office/drawing/2014/main" id="{F1789B6A-0BDA-411F-B3F5-2D6AB2E46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951596">
            <a:off x="1340527" y="2356109"/>
            <a:ext cx="2655861" cy="1991896"/>
          </a:xfrm>
          <a:prstGeom prst="rect">
            <a:avLst/>
          </a:prstGeom>
        </p:spPr>
      </p:pic>
      <p:pic>
        <p:nvPicPr>
          <p:cNvPr id="14" name="Image 13">
            <a:extLst>
              <a:ext uri="{FF2B5EF4-FFF2-40B4-BE49-F238E27FC236}">
                <a16:creationId xmlns:a16="http://schemas.microsoft.com/office/drawing/2014/main" id="{369DAC95-826E-4302-A64E-23B540757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390628" y="2834483"/>
            <a:ext cx="2598615" cy="1948961"/>
          </a:xfrm>
          <a:prstGeom prst="rect">
            <a:avLst/>
          </a:prstGeom>
        </p:spPr>
      </p:pic>
      <p:sp>
        <p:nvSpPr>
          <p:cNvPr id="2" name="Titre 1">
            <a:extLst>
              <a:ext uri="{FF2B5EF4-FFF2-40B4-BE49-F238E27FC236}">
                <a16:creationId xmlns:a16="http://schemas.microsoft.com/office/drawing/2014/main" id="{5EBD3914-70E1-402D-AD34-D0E2906E1BC2}"/>
              </a:ext>
            </a:extLst>
          </p:cNvPr>
          <p:cNvSpPr>
            <a:spLocks noGrp="1"/>
          </p:cNvSpPr>
          <p:nvPr>
            <p:ph type="title"/>
          </p:nvPr>
        </p:nvSpPr>
        <p:spPr>
          <a:xfrm>
            <a:off x="1435927" y="388823"/>
            <a:ext cx="8035877" cy="781912"/>
          </a:xfrm>
        </p:spPr>
        <p:txBody>
          <a:bodyPr>
            <a:normAutofit fontScale="90000"/>
          </a:bodyPr>
          <a:lstStyle/>
          <a:p>
            <a:pPr algn="ctr"/>
            <a:r>
              <a:rPr lang="fr-FR" sz="28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Valoriser les résultats de recherche et les offres de formation </a:t>
            </a:r>
          </a:p>
        </p:txBody>
      </p:sp>
      <p:pic>
        <p:nvPicPr>
          <p:cNvPr id="5" name="Image 4">
            <a:extLst>
              <a:ext uri="{FF2B5EF4-FFF2-40B4-BE49-F238E27FC236}">
                <a16:creationId xmlns:a16="http://schemas.microsoft.com/office/drawing/2014/main" id="{B5B8EFE3-FE58-4BD6-83C8-5E676125EC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6995" y="221398"/>
            <a:ext cx="905523" cy="905523"/>
          </a:xfrm>
          <a:prstGeom prst="rect">
            <a:avLst/>
          </a:prstGeom>
        </p:spPr>
      </p:pic>
      <p:sp>
        <p:nvSpPr>
          <p:cNvPr id="9" name="ZoneTexte 8">
            <a:extLst>
              <a:ext uri="{FF2B5EF4-FFF2-40B4-BE49-F238E27FC236}">
                <a16:creationId xmlns:a16="http://schemas.microsoft.com/office/drawing/2014/main" id="{F1A72816-0137-4DED-9385-AD344E9B6361}"/>
              </a:ext>
            </a:extLst>
          </p:cNvPr>
          <p:cNvSpPr txBox="1"/>
          <p:nvPr/>
        </p:nvSpPr>
        <p:spPr>
          <a:xfrm>
            <a:off x="4349354" y="4674317"/>
            <a:ext cx="3168898" cy="1569660"/>
          </a:xfrm>
          <a:prstGeom prst="rect">
            <a:avLst/>
          </a:prstGeom>
          <a:noFill/>
        </p:spPr>
        <p:txBody>
          <a:bodyPr wrap="square" rtlCol="0">
            <a:spAutoFit/>
          </a:bodyPr>
          <a:lstStyle/>
          <a:p>
            <a:pPr algn="ctr"/>
            <a:r>
              <a:rPr lang="fr-FR" sz="16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Piloter la production éditoriale et audiovisuelle de contenus de valorisation </a:t>
            </a:r>
            <a:r>
              <a:rPr lang="fr-FR" sz="16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 Regards APP, Publication Villes et Territoires durables, Vidéos de vulgarisation, de promotion, etc.</a:t>
            </a:r>
          </a:p>
        </p:txBody>
      </p:sp>
      <p:sp>
        <p:nvSpPr>
          <p:cNvPr id="10" name="ZoneTexte 9">
            <a:extLst>
              <a:ext uri="{FF2B5EF4-FFF2-40B4-BE49-F238E27FC236}">
                <a16:creationId xmlns:a16="http://schemas.microsoft.com/office/drawing/2014/main" id="{0753700A-BF89-4D99-A558-C38B8CD0FA98}"/>
              </a:ext>
            </a:extLst>
          </p:cNvPr>
          <p:cNvSpPr txBox="1"/>
          <p:nvPr/>
        </p:nvSpPr>
        <p:spPr>
          <a:xfrm>
            <a:off x="579560" y="4087768"/>
            <a:ext cx="3303240" cy="1815882"/>
          </a:xfrm>
          <a:prstGeom prst="rect">
            <a:avLst/>
          </a:prstGeom>
          <a:noFill/>
        </p:spPr>
        <p:txBody>
          <a:bodyPr wrap="square" rtlCol="0">
            <a:spAutoFit/>
          </a:bodyPr>
          <a:lstStyle/>
          <a:p>
            <a:pPr algn="ctr"/>
            <a:r>
              <a:rPr lang="fr-FR" sz="16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Participer et </a:t>
            </a:r>
            <a:r>
              <a:rPr lang="fr-FR" sz="1600" b="1" kern="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mettre</a:t>
            </a:r>
            <a:r>
              <a:rPr lang="fr-FR" sz="16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en œuvre les actions de promotion et de valorisation </a:t>
            </a:r>
            <a:r>
              <a:rPr lang="fr-FR" sz="16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de l’établissement pour la formation et la recherche : Colloque R&amp;AP (Recherche &amp; Actions Publiques), Congrès, Séminaires, etc.</a:t>
            </a:r>
          </a:p>
        </p:txBody>
      </p:sp>
      <p:sp>
        <p:nvSpPr>
          <p:cNvPr id="11" name="ZoneTexte 10">
            <a:extLst>
              <a:ext uri="{FF2B5EF4-FFF2-40B4-BE49-F238E27FC236}">
                <a16:creationId xmlns:a16="http://schemas.microsoft.com/office/drawing/2014/main" id="{678BABF6-04B8-435F-A140-E2488D0D804A}"/>
              </a:ext>
            </a:extLst>
          </p:cNvPr>
          <p:cNvSpPr txBox="1"/>
          <p:nvPr/>
        </p:nvSpPr>
        <p:spPr>
          <a:xfrm>
            <a:off x="8082545" y="4333989"/>
            <a:ext cx="3286611" cy="1569660"/>
          </a:xfrm>
          <a:prstGeom prst="rect">
            <a:avLst/>
          </a:prstGeom>
          <a:noFill/>
        </p:spPr>
        <p:txBody>
          <a:bodyPr wrap="square" rtlCol="0">
            <a:spAutoFit/>
          </a:bodyPr>
          <a:lstStyle/>
          <a:p>
            <a:pPr algn="ctr"/>
            <a:r>
              <a:rPr lang="fr-FR" sz="16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Accélérer les transferts de connaissances </a:t>
            </a:r>
            <a:r>
              <a:rPr lang="fr-FR" sz="16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auprès des porteurs de politiques publiques : avec le CMVRH, avec les universités membres de l’alliance PIONEER</a:t>
            </a:r>
          </a:p>
        </p:txBody>
      </p:sp>
      <p:sp>
        <p:nvSpPr>
          <p:cNvPr id="12" name="Espace réservé du texte 11">
            <a:extLst>
              <a:ext uri="{FF2B5EF4-FFF2-40B4-BE49-F238E27FC236}">
                <a16:creationId xmlns:a16="http://schemas.microsoft.com/office/drawing/2014/main" id="{27753E33-1195-4EC5-8E25-76FDF0397C24}"/>
              </a:ext>
            </a:extLst>
          </p:cNvPr>
          <p:cNvSpPr txBox="1">
            <a:spLocks noGrp="1"/>
          </p:cNvSpPr>
          <p:nvPr>
            <p:ph type="body" sz="quarter" idx="11"/>
          </p:nvPr>
        </p:nvSpPr>
        <p:spPr>
          <a:xfrm>
            <a:off x="1625539" y="1586326"/>
            <a:ext cx="8645926" cy="923330"/>
          </a:xfrm>
          <a:prstGeom prst="rect">
            <a:avLst/>
          </a:prstGeom>
          <a:noFill/>
        </p:spPr>
        <p:txBody>
          <a:bodyPr wrap="square" rtlCol="0">
            <a:spAutoFit/>
          </a:bodyPr>
          <a:lstStyle/>
          <a:p>
            <a:pPr marL="0" indent="0" algn="ctr">
              <a:buNone/>
            </a:pPr>
            <a:r>
              <a:rPr lang="fr-FR" sz="20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Définir et mettre en œuvre le plan de valorisation </a:t>
            </a:r>
            <a:r>
              <a:rPr lang="fr-FR" sz="20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afin de promouvoir l’expertise de l’université Gustave Eiffel en appui aux politiques publiques</a:t>
            </a:r>
            <a:endParaRPr lang="fr-FR" sz="2000" i="1"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0276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13014" y="1994517"/>
            <a:ext cx="9740190" cy="3477875"/>
          </a:xfrm>
          <a:prstGeom prst="rect">
            <a:avLst/>
          </a:prstGeom>
          <a:noFill/>
        </p:spPr>
        <p:txBody>
          <a:bodyPr wrap="square" rtlCol="0">
            <a:spAutoFit/>
          </a:bodyPr>
          <a:lstStyle/>
          <a:p>
            <a:r>
              <a:rPr lang="fr-FR" sz="20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Dans une </a:t>
            </a:r>
            <a:r>
              <a:rPr lang="fr-FR" sz="2000" b="1"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posture distanciée et critique</a:t>
            </a:r>
            <a:r>
              <a:rPr lang="fr-FR" sz="20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dégagée de toute politique partisane, l’université Gustave Eiffel apporte un éclairage scientifique à la société et aux porteurs de politiques publiques.</a:t>
            </a:r>
          </a:p>
          <a:p>
            <a:endParaRPr lang="fr-FR" sz="20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fr-FR" sz="20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Elle </a:t>
            </a:r>
            <a:r>
              <a:rPr lang="fr-FR" sz="2000" b="1"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accompagne tous les personnels de l’université </a:t>
            </a:r>
            <a:r>
              <a:rPr lang="fr-FR" sz="20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pour valoriser les actions qu’ils mènent dans le cadre de l’établissement auprès de la société et des porteurs de politiques publiques, et pour initier avec ces derniers de nouveaux projets. </a:t>
            </a:r>
          </a:p>
          <a:p>
            <a:endParaRPr lang="fr-FR" sz="20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fr-FR" sz="20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L’appui aux politiques publiques participe à la « </a:t>
            </a:r>
            <a:r>
              <a:rPr lang="fr-FR" sz="2000" b="1"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a:t>
            </a:r>
            <a:r>
              <a:rPr lang="fr-FR" sz="2000" b="1" baseline="300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ème</a:t>
            </a:r>
            <a:r>
              <a:rPr lang="fr-FR" sz="2000" b="1"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mission des universités</a:t>
            </a:r>
            <a:r>
              <a:rPr lang="fr-FR" sz="20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a:t>
            </a:r>
          </a:p>
          <a:p>
            <a:endParaRPr lang="fr-FR" sz="20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fr-FR" sz="20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L’université Gustave Eiffel en fait un foyer de rayonnement pour le </a:t>
            </a:r>
            <a:r>
              <a:rPr lang="fr-FR" sz="2000" b="1"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bien commun</a:t>
            </a:r>
            <a:r>
              <a:rPr lang="fr-FR" sz="20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t>
            </a:r>
          </a:p>
        </p:txBody>
      </p:sp>
      <p:sp>
        <p:nvSpPr>
          <p:cNvPr id="77" name="Titre 1"/>
          <p:cNvSpPr txBox="1">
            <a:spLocks/>
          </p:cNvSpPr>
          <p:nvPr/>
        </p:nvSpPr>
        <p:spPr>
          <a:xfrm>
            <a:off x="1090567" y="405253"/>
            <a:ext cx="8508016" cy="781912"/>
          </a:xfrm>
          <a:prstGeom prst="rect">
            <a:avLst/>
          </a:prstGeom>
        </p:spPr>
        <p:txBody>
          <a:bodyPr/>
          <a:lstStyle>
            <a:lvl1pPr>
              <a:defRPr>
                <a:latin typeface="+mj-lt"/>
                <a:ea typeface="+mj-ea"/>
                <a:cs typeface="+mj-cs"/>
              </a:defRPr>
            </a:lvl1pPr>
          </a:lstStyle>
          <a:p>
            <a:pPr algn="ctr"/>
            <a:r>
              <a:rPr lang="fr-FR" sz="28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Vision de l’appui aux politiques publiques</a:t>
            </a:r>
            <a:r>
              <a:rPr lang="fr-FR" sz="2800" b="1" kern="0" dirty="0"/>
              <a:t> </a:t>
            </a:r>
            <a:endParaRPr lang="fr-FR" b="1" i="1" kern="0" dirty="0"/>
          </a:p>
        </p:txBody>
      </p:sp>
      <p:pic>
        <p:nvPicPr>
          <p:cNvPr id="4" name="Graphique 3" descr="Télescope">
            <a:extLst>
              <a:ext uri="{FF2B5EF4-FFF2-40B4-BE49-F238E27FC236}">
                <a16:creationId xmlns:a16="http://schemas.microsoft.com/office/drawing/2014/main" id="{A6C5B981-88C6-4613-B717-776BECA567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29800" y="251792"/>
            <a:ext cx="914400" cy="914400"/>
          </a:xfrm>
          <a:prstGeom prst="rect">
            <a:avLst/>
          </a:prstGeom>
        </p:spPr>
      </p:pic>
    </p:spTree>
    <p:extLst>
      <p:ext uri="{BB962C8B-B14F-4D97-AF65-F5344CB8AC3E}">
        <p14:creationId xmlns:p14="http://schemas.microsoft.com/office/powerpoint/2010/main" val="3666068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1"/>
          </p:nvPr>
        </p:nvSpPr>
        <p:spPr/>
        <p:txBody>
          <a:bodyPr>
            <a:normAutofit fontScale="85000" lnSpcReduction="20000"/>
          </a:bodyPr>
          <a:lstStyle/>
          <a:p>
            <a:pPr marL="0" indent="0">
              <a:buNone/>
            </a:pPr>
            <a:r>
              <a:rPr lang="fr-FR" dirty="0"/>
              <a:t>merci de votre attention</a:t>
            </a:r>
          </a:p>
        </p:txBody>
      </p:sp>
      <p:sp>
        <p:nvSpPr>
          <p:cNvPr id="9" name="Espace réservé du texte 8"/>
          <p:cNvSpPr>
            <a:spLocks noGrp="1"/>
          </p:cNvSpPr>
          <p:nvPr>
            <p:ph type="body" sz="quarter" idx="12"/>
          </p:nvPr>
        </p:nvSpPr>
        <p:spPr/>
        <p:txBody>
          <a:bodyPr>
            <a:normAutofit fontScale="85000" lnSpcReduction="20000"/>
          </a:bodyPr>
          <a:lstStyle/>
          <a:p>
            <a:pPr marL="0" indent="0">
              <a:buNone/>
            </a:pPr>
            <a:r>
              <a:rPr lang="fr-FR" dirty="0"/>
              <a:t>vp-app@univ-eiffel.fr</a:t>
            </a:r>
          </a:p>
        </p:txBody>
      </p:sp>
    </p:spTree>
    <p:extLst>
      <p:ext uri="{BB962C8B-B14F-4D97-AF65-F5344CB8AC3E}">
        <p14:creationId xmlns:p14="http://schemas.microsoft.com/office/powerpoint/2010/main" val="2490053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2D0F4B9-2405-48DD-9AB0-7A7EB796B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71653">
            <a:off x="8400871" y="766071"/>
            <a:ext cx="2597542" cy="1948156"/>
          </a:xfrm>
          <a:prstGeom prst="rect">
            <a:avLst/>
          </a:prstGeom>
          <a:ln>
            <a:noFill/>
          </a:ln>
          <a:effectLst>
            <a:softEdge rad="112500"/>
          </a:effectLst>
        </p:spPr>
      </p:pic>
      <p:pic>
        <p:nvPicPr>
          <p:cNvPr id="22" name="Image 21">
            <a:extLst>
              <a:ext uri="{FF2B5EF4-FFF2-40B4-BE49-F238E27FC236}">
                <a16:creationId xmlns:a16="http://schemas.microsoft.com/office/drawing/2014/main" id="{3FB6776B-077B-497A-B409-F2250C91E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204" y="2123583"/>
            <a:ext cx="2289195" cy="1716897"/>
          </a:xfrm>
          <a:prstGeom prst="rect">
            <a:avLst/>
          </a:prstGeom>
          <a:ln>
            <a:noFill/>
          </a:ln>
          <a:effectLst>
            <a:softEdge rad="112500"/>
          </a:effectLst>
        </p:spPr>
      </p:pic>
      <p:pic>
        <p:nvPicPr>
          <p:cNvPr id="13" name="Image 12">
            <a:extLst>
              <a:ext uri="{FF2B5EF4-FFF2-40B4-BE49-F238E27FC236}">
                <a16:creationId xmlns:a16="http://schemas.microsoft.com/office/drawing/2014/main" id="{6098A259-B65A-407A-8EC1-4B72D9E6C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32305">
            <a:off x="962298" y="1217496"/>
            <a:ext cx="2293065" cy="1719799"/>
          </a:xfrm>
          <a:prstGeom prst="rect">
            <a:avLst/>
          </a:prstGeom>
          <a:ln>
            <a:noFill/>
          </a:ln>
          <a:effectLst>
            <a:softEdge rad="112500"/>
          </a:effectLst>
        </p:spPr>
      </p:pic>
      <p:sp>
        <p:nvSpPr>
          <p:cNvPr id="28" name="Rectangle 27"/>
          <p:cNvSpPr/>
          <p:nvPr/>
        </p:nvSpPr>
        <p:spPr>
          <a:xfrm>
            <a:off x="11277600" y="3661839"/>
            <a:ext cx="914400" cy="2057400"/>
          </a:xfrm>
          <a:prstGeom prst="rect">
            <a:avLst/>
          </a:prstGeom>
          <a:solidFill>
            <a:srgbClr val="FFFFFF"/>
          </a:solidFill>
        </p:spPr>
        <p:txBody>
          <a:bodyPr wrap="square" lIns="0" tIns="0" rIns="0" bIns="0" rtlCol="0" anchor="ctr"/>
          <a:lstStyle/>
          <a:p>
            <a:pPr algn="ctr"/>
            <a:endParaRPr lang="fr-FR" dirty="0"/>
          </a:p>
        </p:txBody>
      </p:sp>
      <p:sp>
        <p:nvSpPr>
          <p:cNvPr id="27" name="Rectangle 26"/>
          <p:cNvSpPr/>
          <p:nvPr/>
        </p:nvSpPr>
        <p:spPr>
          <a:xfrm>
            <a:off x="0" y="-1634844"/>
            <a:ext cx="12192000" cy="2590800"/>
          </a:xfrm>
          <a:prstGeom prst="rect">
            <a:avLst/>
          </a:prstGeom>
          <a:solidFill>
            <a:schemeClr val="bg2">
              <a:lumMod val="50000"/>
            </a:schemeClr>
          </a:solidFill>
        </p:spPr>
        <p:txBody>
          <a:bodyPr wrap="square" lIns="0" tIns="0" rIns="0" bIns="0" rtlCol="0" anchor="ctr"/>
          <a:lstStyle/>
          <a:p>
            <a:pPr algn="ctr"/>
            <a:endParaRPr lang="fr-FR" dirty="0"/>
          </a:p>
        </p:txBody>
      </p:sp>
      <p:sp>
        <p:nvSpPr>
          <p:cNvPr id="8" name="Titre 7"/>
          <p:cNvSpPr>
            <a:spLocks noGrp="1"/>
          </p:cNvSpPr>
          <p:nvPr>
            <p:ph type="title"/>
          </p:nvPr>
        </p:nvSpPr>
        <p:spPr>
          <a:xfrm>
            <a:off x="2631600" y="53166"/>
            <a:ext cx="6928799" cy="638934"/>
          </a:xfrm>
        </p:spPr>
        <p:txBody>
          <a:bodyPr>
            <a:normAutofit fontScale="90000"/>
          </a:bodyPr>
          <a:lstStyle/>
          <a:p>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3</a:t>
            </a:r>
            <a:r>
              <a:rPr lang="fr-FR" sz="4000" baseline="30000" dirty="0">
                <a:solidFill>
                  <a:schemeClr val="bg1"/>
                </a:solidFill>
                <a:latin typeface="Tahoma" panose="020B0604030504040204" pitchFamily="34" charset="0"/>
                <a:ea typeface="Tahoma" panose="020B0604030504040204" pitchFamily="34" charset="0"/>
                <a:cs typeface="Tahoma" panose="020B0604030504040204" pitchFamily="34" charset="0"/>
              </a:rPr>
              <a:t>ème</a:t>
            </a:r>
            <a:r>
              <a:rPr lang="fr-FR" sz="4000" dirty="0">
                <a:solidFill>
                  <a:schemeClr val="bg1"/>
                </a:solidFill>
                <a:latin typeface="Tahoma" panose="020B0604030504040204" pitchFamily="34" charset="0"/>
                <a:ea typeface="Tahoma" panose="020B0604030504040204" pitchFamily="34" charset="0"/>
                <a:cs typeface="Tahoma" panose="020B0604030504040204" pitchFamily="34" charset="0"/>
              </a:rPr>
              <a:t> mission des universités</a:t>
            </a:r>
          </a:p>
        </p:txBody>
      </p:sp>
      <p:sp>
        <p:nvSpPr>
          <p:cNvPr id="11" name="ZoneTexte 10"/>
          <p:cNvSpPr txBox="1"/>
          <p:nvPr/>
        </p:nvSpPr>
        <p:spPr>
          <a:xfrm>
            <a:off x="413867" y="2895342"/>
            <a:ext cx="3733800" cy="307777"/>
          </a:xfrm>
          <a:prstGeom prst="rect">
            <a:avLst/>
          </a:prstGeom>
          <a:noFill/>
        </p:spPr>
        <p:txBody>
          <a:bodyPr wrap="square" rtlCol="0">
            <a:spAutoFit/>
          </a:bodyPr>
          <a:lstStyle/>
          <a:p>
            <a:pPr algn="ctr"/>
            <a:r>
              <a:rPr lang="fr-FR" sz="1400" b="1"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ECLAIRER LA DECISION PUBLIQUE</a:t>
            </a:r>
            <a:endParaRPr lang="fr-FR" sz="1400" dirty="0">
              <a:latin typeface="Tahoma" panose="020B0604030504040204" pitchFamily="34" charset="0"/>
              <a:ea typeface="Tahoma" panose="020B0604030504040204" pitchFamily="34" charset="0"/>
              <a:cs typeface="Tahoma" panose="020B0604030504040204" pitchFamily="34" charset="0"/>
            </a:endParaRPr>
          </a:p>
        </p:txBody>
      </p:sp>
      <p:sp>
        <p:nvSpPr>
          <p:cNvPr id="4098" name="AutoShape 2" descr="Advertising free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 name="ZoneTexte 19"/>
          <p:cNvSpPr txBox="1"/>
          <p:nvPr/>
        </p:nvSpPr>
        <p:spPr>
          <a:xfrm>
            <a:off x="7598263" y="2628065"/>
            <a:ext cx="3581400" cy="954107"/>
          </a:xfrm>
          <a:prstGeom prst="rect">
            <a:avLst/>
          </a:prstGeom>
          <a:noFill/>
        </p:spPr>
        <p:txBody>
          <a:bodyPr wrap="square" rtlCol="0">
            <a:spAutoFit/>
          </a:bodyPr>
          <a:lstStyle/>
          <a:p>
            <a:pPr algn="ctr"/>
            <a:r>
              <a:rPr lang="fr-FR" sz="1400" b="1"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DONNER AUX PORTEURS DE POLITIQUES PUBLIQUES UN MEILLEUR ACCES A LA RECHERCHE ET A  L’ENSEIGNEMENT</a:t>
            </a:r>
          </a:p>
        </p:txBody>
      </p:sp>
      <p:sp>
        <p:nvSpPr>
          <p:cNvPr id="19" name="Rectangle 18">
            <a:extLst>
              <a:ext uri="{FF2B5EF4-FFF2-40B4-BE49-F238E27FC236}">
                <a16:creationId xmlns:a16="http://schemas.microsoft.com/office/drawing/2014/main" id="{1223E08F-21C6-42C2-8799-2A28A8C50F54}"/>
              </a:ext>
            </a:extLst>
          </p:cNvPr>
          <p:cNvSpPr/>
          <p:nvPr/>
        </p:nvSpPr>
        <p:spPr>
          <a:xfrm>
            <a:off x="3518322" y="3998737"/>
            <a:ext cx="4259317" cy="523220"/>
          </a:xfrm>
          <a:prstGeom prst="rect">
            <a:avLst/>
          </a:prstGeom>
        </p:spPr>
        <p:txBody>
          <a:bodyPr wrap="square">
            <a:spAutoFit/>
          </a:bodyPr>
          <a:lstStyle/>
          <a:p>
            <a:pPr marL="653293" indent="-653293" algn="ctr"/>
            <a:r>
              <a:rPr lang="fr-FR" sz="1400" b="1"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FACILITER LES ECHANGES SCIENTIFIQUES AVEC LES PARTENAIRES PUBLICS</a:t>
            </a:r>
          </a:p>
        </p:txBody>
      </p:sp>
      <p:sp>
        <p:nvSpPr>
          <p:cNvPr id="23" name="Rectangle 22">
            <a:extLst>
              <a:ext uri="{FF2B5EF4-FFF2-40B4-BE49-F238E27FC236}">
                <a16:creationId xmlns:a16="http://schemas.microsoft.com/office/drawing/2014/main" id="{D6CDE1FD-2E16-45B5-9808-710217655E6D}"/>
              </a:ext>
            </a:extLst>
          </p:cNvPr>
          <p:cNvSpPr/>
          <p:nvPr/>
        </p:nvSpPr>
        <p:spPr>
          <a:xfrm>
            <a:off x="631973" y="3086075"/>
            <a:ext cx="2978364" cy="3416320"/>
          </a:xfrm>
          <a:prstGeom prst="rect">
            <a:avLst/>
          </a:prstGeom>
        </p:spPr>
        <p:txBody>
          <a:bodyPr wrap="square">
            <a:spAutoFit/>
          </a:bodyPr>
          <a:lstStyle/>
          <a:p>
            <a:pPr algn="ctr"/>
            <a:endParaRPr lang="fr-FR" sz="1200" kern="0" dirty="0">
              <a:latin typeface="Tahoma" panose="020B0604030504040204" pitchFamily="34" charset="0"/>
              <a:ea typeface="Tahoma" panose="020B0604030504040204" pitchFamily="34" charset="0"/>
              <a:cs typeface="Tahoma" panose="020B0604030504040204" pitchFamily="34" charset="0"/>
            </a:endParaRPr>
          </a:p>
          <a:p>
            <a:pPr algn="ctr"/>
            <a:r>
              <a:rPr lang="fr-FR" sz="1200" kern="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Evaluer </a:t>
            </a:r>
            <a:r>
              <a:rPr lang="fr-FR" sz="1200" kern="0" dirty="0">
                <a:latin typeface="Tahoma" panose="020B0604030504040204" pitchFamily="34" charset="0"/>
                <a:ea typeface="Tahoma" panose="020B0604030504040204" pitchFamily="34" charset="0"/>
                <a:cs typeface="Tahoma" panose="020B0604030504040204" pitchFamily="34" charset="0"/>
              </a:rPr>
              <a:t>des politiques publiques</a:t>
            </a:r>
          </a:p>
          <a:p>
            <a:pPr algn="ctr"/>
            <a:endParaRPr lang="fr-FR" sz="1200" kern="0" dirty="0">
              <a:latin typeface="Tahoma" panose="020B0604030504040204" pitchFamily="34" charset="0"/>
              <a:ea typeface="Tahoma" panose="020B0604030504040204" pitchFamily="34" charset="0"/>
              <a:cs typeface="Tahoma" panose="020B0604030504040204" pitchFamily="34" charset="0"/>
            </a:endParaRPr>
          </a:p>
          <a:p>
            <a:pPr algn="ctr"/>
            <a:r>
              <a:rPr lang="fr-FR" sz="1200" kern="0" dirty="0">
                <a:latin typeface="Tahoma" panose="020B0604030504040204" pitchFamily="34" charset="0"/>
                <a:ea typeface="Tahoma" panose="020B0604030504040204" pitchFamily="34" charset="0"/>
                <a:cs typeface="Tahoma" panose="020B0604030504040204" pitchFamily="34" charset="0"/>
              </a:rPr>
              <a:t>Réaliser des </a:t>
            </a:r>
            <a:r>
              <a:rPr lang="fr-FR" sz="1200" kern="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expertises</a:t>
            </a:r>
          </a:p>
          <a:p>
            <a:pPr algn="ctr"/>
            <a:endParaRPr lang="fr-FR" sz="1200" kern="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r>
              <a:rPr lang="fr-FR" sz="1200" kern="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Faire savoir, faire se rencontrer </a:t>
            </a:r>
          </a:p>
          <a:p>
            <a:pPr algn="ctr"/>
            <a:r>
              <a:rPr lang="fr-FR" sz="1200" kern="0" dirty="0">
                <a:latin typeface="Tahoma" panose="020B0604030504040204" pitchFamily="34" charset="0"/>
                <a:ea typeface="Tahoma" panose="020B0604030504040204" pitchFamily="34" charset="0"/>
                <a:cs typeface="Tahoma" panose="020B0604030504040204" pitchFamily="34" charset="0"/>
              </a:rPr>
              <a:t> Publication </a:t>
            </a:r>
            <a:r>
              <a:rPr lang="fr-FR" sz="1200" i="1" kern="0" dirty="0">
                <a:latin typeface="Tahoma" panose="020B0604030504040204" pitchFamily="34" charset="0"/>
                <a:ea typeface="Tahoma" panose="020B0604030504040204" pitchFamily="34" charset="0"/>
                <a:cs typeface="Tahoma" panose="020B0604030504040204" pitchFamily="34" charset="0"/>
              </a:rPr>
              <a:t>Regards APP</a:t>
            </a:r>
            <a:r>
              <a:rPr lang="fr-FR" sz="1200" kern="0" dirty="0">
                <a:latin typeface="Tahoma" panose="020B0604030504040204" pitchFamily="34" charset="0"/>
                <a:ea typeface="Tahoma" panose="020B0604030504040204" pitchFamily="34" charset="0"/>
                <a:cs typeface="Tahoma" panose="020B0604030504040204" pitchFamily="34" charset="0"/>
              </a:rPr>
              <a:t>, Colloque </a:t>
            </a:r>
            <a:r>
              <a:rPr lang="fr-FR" sz="1200" i="1" kern="0" dirty="0">
                <a:latin typeface="Tahoma" panose="020B0604030504040204" pitchFamily="34" charset="0"/>
                <a:ea typeface="Tahoma" panose="020B0604030504040204" pitchFamily="34" charset="0"/>
                <a:cs typeface="Tahoma" panose="020B0604030504040204" pitchFamily="34" charset="0"/>
              </a:rPr>
              <a:t>Recherche &amp; Action Publique</a:t>
            </a:r>
            <a:r>
              <a:rPr lang="fr-FR" sz="1200" kern="0" dirty="0">
                <a:latin typeface="Tahoma" panose="020B0604030504040204" pitchFamily="34" charset="0"/>
                <a:ea typeface="Tahoma" panose="020B0604030504040204" pitchFamily="34" charset="0"/>
                <a:cs typeface="Tahoma" panose="020B0604030504040204" pitchFamily="34" charset="0"/>
              </a:rPr>
              <a:t>, Journées thématiques Routes, Géotechnique, Mobilités, Ouvrages d’art, Acoustique et vibrations…</a:t>
            </a:r>
          </a:p>
          <a:p>
            <a:pPr algn="ctr"/>
            <a:endParaRPr lang="fr-FR" sz="1200" kern="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r>
              <a:rPr lang="fr-FR" sz="1200" kern="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Transférer</a:t>
            </a:r>
            <a:r>
              <a:rPr lang="fr-FR" sz="1200" kern="0" dirty="0">
                <a:latin typeface="Tahoma" panose="020B0604030504040204" pitchFamily="34" charset="0"/>
                <a:ea typeface="Tahoma" panose="020B0604030504040204" pitchFamily="34" charset="0"/>
                <a:cs typeface="Tahoma" panose="020B0604030504040204" pitchFamily="34" charset="0"/>
              </a:rPr>
              <a:t> les résultats de recherche dans les </a:t>
            </a:r>
            <a:r>
              <a:rPr lang="fr-FR" sz="1200" kern="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normes volontaires établies par consensus</a:t>
            </a:r>
            <a:r>
              <a:rPr lang="fr-FR" sz="1200" kern="0" dirty="0">
                <a:latin typeface="Tahoma" panose="020B0604030504040204" pitchFamily="34" charset="0"/>
                <a:ea typeface="Tahoma" panose="020B0604030504040204" pitchFamily="34" charset="0"/>
                <a:cs typeface="Tahoma" panose="020B0604030504040204" pitchFamily="34" charset="0"/>
              </a:rPr>
              <a:t> (AFNOR, CEN-CENELEC, ISO et IEC)</a:t>
            </a:r>
            <a:endParaRPr lang="fr-FR" sz="1200" kern="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fr-FR" sz="1200" kern="0" dirty="0">
              <a:solidFill>
                <a:schemeClr val="accent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endParaRPr lang="fr-FR" sz="12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24" name="Rectangle 23">
            <a:extLst>
              <a:ext uri="{FF2B5EF4-FFF2-40B4-BE49-F238E27FC236}">
                <a16:creationId xmlns:a16="http://schemas.microsoft.com/office/drawing/2014/main" id="{9BE63099-D7D7-4053-AAC9-0BA7A6A3E065}"/>
              </a:ext>
            </a:extLst>
          </p:cNvPr>
          <p:cNvSpPr/>
          <p:nvPr/>
        </p:nvSpPr>
        <p:spPr>
          <a:xfrm>
            <a:off x="3780424" y="4636098"/>
            <a:ext cx="3827128" cy="2123658"/>
          </a:xfrm>
          <a:prstGeom prst="rect">
            <a:avLst/>
          </a:prstGeom>
        </p:spPr>
        <p:txBody>
          <a:bodyPr wrap="square">
            <a:spAutoFit/>
          </a:bodyPr>
          <a:lstStyle/>
          <a:p>
            <a:pPr algn="ctr"/>
            <a:r>
              <a:rPr lang="fr-FR"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Prendre en compte les attentes des ministères de tutelle </a:t>
            </a:r>
          </a:p>
          <a:p>
            <a:pPr algn="ctr"/>
            <a:r>
              <a:rPr lang="fr-FR" sz="1200" kern="0" dirty="0">
                <a:latin typeface="Tahoma" panose="020B0604030504040204" pitchFamily="34" charset="0"/>
                <a:ea typeface="Tahoma" panose="020B0604030504040204" pitchFamily="34" charset="0"/>
                <a:cs typeface="Tahoma" panose="020B0604030504040204" pitchFamily="34" charset="0"/>
              </a:rPr>
              <a:t>Contrats d’objectifs, de moyens, de performance, Feuilles de route, Bilans annuels</a:t>
            </a:r>
          </a:p>
          <a:p>
            <a:pPr algn="ctr"/>
            <a:endParaRPr lang="fr-FR"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r>
              <a:rPr lang="fr-FR" sz="1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Participer à des </a:t>
            </a:r>
            <a:r>
              <a:rPr lang="fr-FR" sz="1200" kern="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réseaux d’organismes publics</a:t>
            </a:r>
          </a:p>
          <a:p>
            <a:pPr algn="ctr"/>
            <a:r>
              <a:rPr lang="fr-FR" sz="1200" kern="0" dirty="0">
                <a:latin typeface="Tahoma" panose="020B0604030504040204" pitchFamily="34" charset="0"/>
                <a:ea typeface="Tahoma" panose="020B0604030504040204" pitchFamily="34" charset="0"/>
                <a:cs typeface="Tahoma" panose="020B0604030504040204" pitchFamily="34" charset="0"/>
              </a:rPr>
              <a:t>Réseau scientifique et technique, Réseau de l’enseignement du développement durable, Groupe d’échanges APP inter-organismes, France Universités</a:t>
            </a:r>
          </a:p>
          <a:p>
            <a:pPr algn="ctr"/>
            <a:endParaRPr lang="fr-FR" sz="1200" kern="0" dirty="0">
              <a:latin typeface="Tahoma" panose="020B0604030504040204" pitchFamily="34" charset="0"/>
              <a:ea typeface="Tahoma" panose="020B0604030504040204" pitchFamily="34" charset="0"/>
              <a:cs typeface="Tahoma" panose="020B0604030504040204" pitchFamily="34" charset="0"/>
            </a:endParaRPr>
          </a:p>
          <a:p>
            <a:pPr algn="ctr"/>
            <a:endParaRPr lang="fr-FR" sz="1200" kern="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p:txBody>
      </p:sp>
      <p:sp>
        <p:nvSpPr>
          <p:cNvPr id="34" name="Rectangle 33">
            <a:extLst>
              <a:ext uri="{FF2B5EF4-FFF2-40B4-BE49-F238E27FC236}">
                <a16:creationId xmlns:a16="http://schemas.microsoft.com/office/drawing/2014/main" id="{CD5D709D-697B-45B5-AF60-AE4F506DD833}"/>
              </a:ext>
            </a:extLst>
          </p:cNvPr>
          <p:cNvSpPr/>
          <p:nvPr/>
        </p:nvSpPr>
        <p:spPr>
          <a:xfrm>
            <a:off x="7963984" y="3692513"/>
            <a:ext cx="3048000" cy="3416320"/>
          </a:xfrm>
          <a:prstGeom prst="rect">
            <a:avLst/>
          </a:prstGeom>
        </p:spPr>
        <p:txBody>
          <a:bodyPr wrap="square">
            <a:spAutoFit/>
          </a:bodyPr>
          <a:lstStyle/>
          <a:p>
            <a:pPr algn="ctr"/>
            <a:r>
              <a:rPr lang="fr-FR" sz="1200" kern="0" dirty="0">
                <a:latin typeface="Tahoma" panose="020B0604030504040204" pitchFamily="34" charset="0"/>
                <a:ea typeface="Tahoma" panose="020B0604030504040204" pitchFamily="34" charset="0"/>
                <a:cs typeface="Tahoma" panose="020B0604030504040204" pitchFamily="34" charset="0"/>
              </a:rPr>
              <a:t>Faciliter les </a:t>
            </a:r>
            <a:r>
              <a:rPr lang="fr-FR" sz="1200" kern="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interventions et transferts de connaissances </a:t>
            </a:r>
          </a:p>
          <a:p>
            <a:pPr algn="ctr"/>
            <a:r>
              <a:rPr lang="fr-FR" sz="1200" kern="0" dirty="0">
                <a:latin typeface="Tahoma" panose="020B0604030504040204" pitchFamily="34" charset="0"/>
                <a:ea typeface="Tahoma" panose="020B0604030504040204" pitchFamily="34" charset="0"/>
                <a:cs typeface="Tahoma" panose="020B0604030504040204" pitchFamily="34" charset="0"/>
              </a:rPr>
              <a:t>auprès des porteurs de politiques publiques</a:t>
            </a:r>
          </a:p>
          <a:p>
            <a:pPr algn="ctr"/>
            <a:endParaRPr lang="fr-FR" sz="1200" kern="0" dirty="0">
              <a:latin typeface="Tahoma" panose="020B0604030504040204" pitchFamily="34" charset="0"/>
              <a:ea typeface="Tahoma" panose="020B0604030504040204" pitchFamily="34" charset="0"/>
              <a:cs typeface="Tahoma" panose="020B0604030504040204" pitchFamily="34" charset="0"/>
            </a:endParaRPr>
          </a:p>
          <a:p>
            <a:pPr algn="ctr"/>
            <a:r>
              <a:rPr lang="fr-FR" sz="1200" kern="0" dirty="0">
                <a:latin typeface="Tahoma" panose="020B0604030504040204" pitchFamily="34" charset="0"/>
                <a:ea typeface="Tahoma" panose="020B0604030504040204" pitchFamily="34" charset="0"/>
                <a:cs typeface="Tahoma" panose="020B0604030504040204" pitchFamily="34" charset="0"/>
              </a:rPr>
              <a:t>Montage de </a:t>
            </a:r>
            <a:r>
              <a:rPr lang="fr-FR" sz="1200" kern="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recherches-actions</a:t>
            </a:r>
            <a:r>
              <a:rPr lang="fr-FR" sz="1200" kern="0" dirty="0">
                <a:latin typeface="Tahoma" panose="020B0604030504040204" pitchFamily="34" charset="0"/>
                <a:ea typeface="Tahoma" panose="020B0604030504040204" pitchFamily="34" charset="0"/>
                <a:cs typeface="Tahoma" panose="020B0604030504040204" pitchFamily="34" charset="0"/>
              </a:rPr>
              <a:t> dans les territoires avec les </a:t>
            </a:r>
            <a:r>
              <a:rPr lang="fr-FR" sz="1200" kern="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collectivités territoriales</a:t>
            </a:r>
          </a:p>
          <a:p>
            <a:pPr algn="ctr"/>
            <a:endParaRPr lang="fr-FR" sz="1200" kern="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r>
              <a:rPr lang="fr-FR" sz="1200" kern="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Participer à l’action européenne et internationale</a:t>
            </a:r>
            <a:endParaRPr lang="fr-FR" sz="1200" kern="0" dirty="0">
              <a:latin typeface="Tahoma" panose="020B0604030504040204" pitchFamily="34" charset="0"/>
              <a:ea typeface="Tahoma" panose="020B0604030504040204" pitchFamily="34" charset="0"/>
              <a:cs typeface="Tahoma" panose="020B0604030504040204" pitchFamily="34" charset="0"/>
            </a:endParaRPr>
          </a:p>
          <a:p>
            <a:pPr algn="ctr"/>
            <a:r>
              <a:rPr lang="fr-FR" sz="1200" kern="0" dirty="0">
                <a:latin typeface="Tahoma" panose="020B0604030504040204" pitchFamily="34" charset="0"/>
                <a:ea typeface="Tahoma" panose="020B0604030504040204" pitchFamily="34" charset="0"/>
                <a:cs typeface="Tahoma" panose="020B0604030504040204" pitchFamily="34" charset="0"/>
              </a:rPr>
              <a:t>Alliance PIONEER, université européenne, réseaux internationaux sur l’appui aux politiques publiques</a:t>
            </a:r>
          </a:p>
          <a:p>
            <a:pPr algn="ctr"/>
            <a:endParaRPr lang="fr-FR" sz="1200" kern="0" dirty="0">
              <a:latin typeface="Tahoma" panose="020B0604030504040204" pitchFamily="34" charset="0"/>
              <a:ea typeface="Tahoma" panose="020B0604030504040204" pitchFamily="34" charset="0"/>
              <a:cs typeface="Tahoma" panose="020B0604030504040204" pitchFamily="34" charset="0"/>
            </a:endParaRPr>
          </a:p>
          <a:p>
            <a:pPr algn="ctr"/>
            <a:endParaRPr lang="fr-FR" sz="1200" kern="0" dirty="0">
              <a:solidFill>
                <a:schemeClr val="bg2">
                  <a:lumMod val="6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fr-FR" sz="1200" kern="0" dirty="0">
              <a:solidFill>
                <a:schemeClr val="bg2">
                  <a:lumMod val="65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fr-FR" sz="1200" dirty="0">
              <a:solidFill>
                <a:schemeClr val="bg2">
                  <a:lumMod val="6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22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09600" y="2743200"/>
            <a:ext cx="10896600" cy="2819400"/>
          </a:xfrm>
          <a:prstGeom prst="rect">
            <a:avLst/>
          </a:prstGeom>
          <a:noFill/>
          <a:ln w="38100">
            <a:solidFill>
              <a:schemeClr val="bg2"/>
            </a:solidFill>
          </a:ln>
        </p:spPr>
        <p:txBody>
          <a:bodyPr wrap="square" lIns="0" tIns="0" rIns="0" bIns="0" rtlCol="0" anchor="ctr"/>
          <a:lstStyle/>
          <a:p>
            <a:pPr algn="ctr"/>
            <a:endParaRPr lang="fr-FR"/>
          </a:p>
        </p:txBody>
      </p:sp>
      <p:pic>
        <p:nvPicPr>
          <p:cNvPr id="22" name="Imag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5216" y="6505882"/>
            <a:ext cx="1241967" cy="259592"/>
          </a:xfrm>
          <a:prstGeom prst="rect">
            <a:avLst/>
          </a:prstGeom>
        </p:spPr>
      </p:pic>
      <p:pic>
        <p:nvPicPr>
          <p:cNvPr id="4" name="Image 3">
            <a:extLst>
              <a:ext uri="{FF2B5EF4-FFF2-40B4-BE49-F238E27FC236}">
                <a16:creationId xmlns:a16="http://schemas.microsoft.com/office/drawing/2014/main" id="{E354DBB2-25AA-4D01-B165-78BB6FF4FC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399" y="2379050"/>
            <a:ext cx="3284473" cy="2627578"/>
          </a:xfrm>
          <a:prstGeom prst="rect">
            <a:avLst/>
          </a:prstGeom>
        </p:spPr>
      </p:pic>
      <p:pic>
        <p:nvPicPr>
          <p:cNvPr id="6" name="Image 5">
            <a:extLst>
              <a:ext uri="{FF2B5EF4-FFF2-40B4-BE49-F238E27FC236}">
                <a16:creationId xmlns:a16="http://schemas.microsoft.com/office/drawing/2014/main" id="{F06F8B75-AA3D-47C4-B9AD-343BB84DEF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7378" y="1356595"/>
            <a:ext cx="3747550" cy="2498366"/>
          </a:xfrm>
          <a:prstGeom prst="rect">
            <a:avLst/>
          </a:prstGeom>
        </p:spPr>
      </p:pic>
      <p:pic>
        <p:nvPicPr>
          <p:cNvPr id="18" name="Image 17">
            <a:extLst>
              <a:ext uri="{FF2B5EF4-FFF2-40B4-BE49-F238E27FC236}">
                <a16:creationId xmlns:a16="http://schemas.microsoft.com/office/drawing/2014/main" id="{DF0BFD6C-BC18-44A4-82B4-FFC5254B82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2326" y="2163212"/>
            <a:ext cx="3109653" cy="3109653"/>
          </a:xfrm>
          <a:prstGeom prst="rect">
            <a:avLst/>
          </a:prstGeom>
        </p:spPr>
      </p:pic>
      <p:sp>
        <p:nvSpPr>
          <p:cNvPr id="24" name="Titre 1">
            <a:extLst>
              <a:ext uri="{FF2B5EF4-FFF2-40B4-BE49-F238E27FC236}">
                <a16:creationId xmlns:a16="http://schemas.microsoft.com/office/drawing/2014/main" id="{A32229A4-0FFE-46A5-BAE8-B0289F55F877}"/>
              </a:ext>
            </a:extLst>
          </p:cNvPr>
          <p:cNvSpPr txBox="1">
            <a:spLocks/>
          </p:cNvSpPr>
          <p:nvPr/>
        </p:nvSpPr>
        <p:spPr>
          <a:xfrm>
            <a:off x="1559335" y="136671"/>
            <a:ext cx="8508016" cy="781912"/>
          </a:xfrm>
          <a:prstGeom prst="rect">
            <a:avLst/>
          </a:prstGeom>
        </p:spPr>
        <p:txBody>
          <a:bodyPr/>
          <a:lstStyle>
            <a:lvl1pPr>
              <a:defRPr sz="2000" b="1" baseline="0">
                <a:solidFill>
                  <a:schemeClr val="tx1"/>
                </a:solidFill>
                <a:latin typeface="+mj-lt"/>
                <a:ea typeface="+mj-ea"/>
                <a:cs typeface="+mj-cs"/>
              </a:defRPr>
            </a:lvl1pPr>
          </a:lstStyle>
          <a:p>
            <a:pPr algn="ctr"/>
            <a:r>
              <a:rPr lang="fr-FR" sz="2800" kern="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Services proposés par la VP APP</a:t>
            </a:r>
          </a:p>
        </p:txBody>
      </p:sp>
      <p:sp>
        <p:nvSpPr>
          <p:cNvPr id="25" name="Rectangle 24">
            <a:extLst>
              <a:ext uri="{FF2B5EF4-FFF2-40B4-BE49-F238E27FC236}">
                <a16:creationId xmlns:a16="http://schemas.microsoft.com/office/drawing/2014/main" id="{CABD24A9-B4FF-428B-9F36-AAA86852DAA5}"/>
              </a:ext>
            </a:extLst>
          </p:cNvPr>
          <p:cNvSpPr/>
          <p:nvPr/>
        </p:nvSpPr>
        <p:spPr>
          <a:xfrm>
            <a:off x="993871" y="5285595"/>
            <a:ext cx="3043507" cy="907690"/>
          </a:xfrm>
          <a:prstGeom prst="rect">
            <a:avLst/>
          </a:prstGeom>
          <a:solidFill>
            <a:schemeClr val="bg2"/>
          </a:solidFill>
          <a:ln>
            <a:noFill/>
          </a:ln>
        </p:spPr>
        <p:txBody>
          <a:bodyPr wrap="square" lIns="0" tIns="0" rIns="0" bIns="0" rtlCol="0" anchor="ctr"/>
          <a:lstStyle/>
          <a:p>
            <a:pPr algn="ctr"/>
            <a:r>
              <a:rPr lang="fr-FR"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Partenariats avec les collectivités territoriales</a:t>
            </a:r>
          </a:p>
        </p:txBody>
      </p:sp>
      <p:sp>
        <p:nvSpPr>
          <p:cNvPr id="26" name="Rectangle 25">
            <a:extLst>
              <a:ext uri="{FF2B5EF4-FFF2-40B4-BE49-F238E27FC236}">
                <a16:creationId xmlns:a16="http://schemas.microsoft.com/office/drawing/2014/main" id="{7CE81A04-E4DB-47F1-AF31-901D30C281EF}"/>
              </a:ext>
            </a:extLst>
          </p:cNvPr>
          <p:cNvSpPr/>
          <p:nvPr/>
        </p:nvSpPr>
        <p:spPr>
          <a:xfrm>
            <a:off x="4623773" y="4509500"/>
            <a:ext cx="3109652" cy="1341453"/>
          </a:xfrm>
          <a:prstGeom prst="rect">
            <a:avLst/>
          </a:prstGeom>
          <a:solidFill>
            <a:schemeClr val="bg2"/>
          </a:solidFill>
          <a:ln>
            <a:noFill/>
          </a:ln>
        </p:spPr>
        <p:txBody>
          <a:bodyPr wrap="square" lIns="0" tIns="0" rIns="0" bIns="0" rtlCol="0" anchor="ctr"/>
          <a:lstStyle/>
          <a:p>
            <a:pPr algn="ctr"/>
            <a:r>
              <a:rPr lang="fr-FR"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Contractualisation avec les partenaires publics</a:t>
            </a:r>
          </a:p>
        </p:txBody>
      </p:sp>
      <p:sp>
        <p:nvSpPr>
          <p:cNvPr id="27" name="Rectangle 26">
            <a:extLst>
              <a:ext uri="{FF2B5EF4-FFF2-40B4-BE49-F238E27FC236}">
                <a16:creationId xmlns:a16="http://schemas.microsoft.com/office/drawing/2014/main" id="{11B79711-F01D-45DA-97DB-5C450405972F}"/>
              </a:ext>
            </a:extLst>
          </p:cNvPr>
          <p:cNvSpPr/>
          <p:nvPr/>
        </p:nvSpPr>
        <p:spPr>
          <a:xfrm>
            <a:off x="8342883" y="5231617"/>
            <a:ext cx="2769278" cy="907690"/>
          </a:xfrm>
          <a:prstGeom prst="rect">
            <a:avLst/>
          </a:prstGeom>
          <a:solidFill>
            <a:schemeClr val="bg2"/>
          </a:solidFill>
          <a:ln>
            <a:noFill/>
          </a:ln>
        </p:spPr>
        <p:txBody>
          <a:bodyPr wrap="square" lIns="0" tIns="0" rIns="0" bIns="0" rtlCol="0" anchor="ctr"/>
          <a:lstStyle/>
          <a:p>
            <a:pPr algn="ctr"/>
            <a:r>
              <a:rPr lang="fr-FR"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Valorisation et transfert de connaissances</a:t>
            </a:r>
            <a:endParaRPr lang="fr-FR" sz="24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8440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3986" y="556972"/>
            <a:ext cx="8508016" cy="781912"/>
          </a:xfrm>
        </p:spPr>
        <p:txBody>
          <a:bodyPr>
            <a:normAutofit fontScale="90000"/>
          </a:bodyPr>
          <a:lstStyle/>
          <a:p>
            <a:pPr algn="ctr"/>
            <a:r>
              <a:rPr lang="fr-FR" sz="28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L’appui aux politiques publiques dans les missions de l’Université Gustave Eiffel </a:t>
            </a:r>
            <a:r>
              <a:rPr lang="fr-FR" i="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(cf. art. 2.1 du décret du 13 décembre 2019)</a:t>
            </a:r>
          </a:p>
        </p:txBody>
      </p:sp>
      <p:sp>
        <p:nvSpPr>
          <p:cNvPr id="3" name="Espace réservé du texte 2"/>
          <p:cNvSpPr>
            <a:spLocks noGrp="1"/>
          </p:cNvSpPr>
          <p:nvPr>
            <p:ph type="body" sz="quarter" idx="11"/>
          </p:nvPr>
        </p:nvSpPr>
        <p:spPr>
          <a:xfrm>
            <a:off x="773986" y="1765917"/>
            <a:ext cx="9735752" cy="4472608"/>
          </a:xfrm>
        </p:spPr>
        <p:txBody>
          <a:bodyPr>
            <a:normAutofit/>
          </a:bodyPr>
          <a:lstStyle/>
          <a:p>
            <a:pPr marL="0" indent="0" algn="ctr">
              <a:buNone/>
            </a:pPr>
            <a:r>
              <a:rPr lang="fr-FR" sz="2000" i="1" kern="12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L’Université Gustave Eiffel concourt aux missions du service public de l’enseignement supérieur, de la recherche et de l’innovation définies aux articles L. 123-1 à L. 123-9 du code de l’éducation et aux articles L. 111-1 à L. 111-6 du code de la recherche. » </a:t>
            </a:r>
          </a:p>
          <a:p>
            <a:pPr lvl="0"/>
            <a:endParaRPr lang="fr-FR" sz="2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fr-FR" sz="18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L’Université Gustave Eiffel a en particulier vocation à: </a:t>
            </a:r>
          </a:p>
          <a:p>
            <a:pPr marL="285750" lvl="0" indent="-285750">
              <a:buFontTx/>
              <a:buChar char="-"/>
            </a:pPr>
            <a:endParaRPr lang="fr-FR" sz="18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pPr>
            <a:r>
              <a:rPr lang="fr-FR" sz="18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conduire et développer la mission </a:t>
            </a:r>
            <a:r>
              <a:rPr lang="fr-FR" sz="18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d’appui aux politiques publiques</a:t>
            </a:r>
            <a:r>
              <a:rPr lang="fr-FR" sz="18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notamment au moyen d’activités de recherche, d’expertise et de normalisation; </a:t>
            </a:r>
          </a:p>
          <a:p>
            <a:pPr marL="285750" indent="-285750">
              <a:buFontTx/>
              <a:buChar char="-"/>
            </a:pPr>
            <a:endParaRPr lang="fr-FR" sz="18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buFontTx/>
              <a:buChar char="-"/>
            </a:pPr>
            <a:r>
              <a:rPr lang="fr-FR" sz="18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conduire et développer une réflexion sur </a:t>
            </a:r>
            <a:r>
              <a:rPr lang="fr-FR" sz="18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l’action publique</a:t>
            </a:r>
            <a:r>
              <a:rPr lang="fr-FR" sz="18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notamment au moyen d’activités d’études et d’évaluation; »</a:t>
            </a:r>
          </a:p>
          <a:p>
            <a:pPr marL="285750" indent="-285750">
              <a:buFontTx/>
              <a:buChar char="-"/>
            </a:pPr>
            <a:endParaRPr lang="fr-FR"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Image 5">
            <a:extLst>
              <a:ext uri="{FF2B5EF4-FFF2-40B4-BE49-F238E27FC236}">
                <a16:creationId xmlns:a16="http://schemas.microsoft.com/office/drawing/2014/main" id="{9F66F273-DC2B-4AD8-A31B-28C611F793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0" y="304800"/>
            <a:ext cx="1078992" cy="643128"/>
          </a:xfrm>
          <a:prstGeom prst="rect">
            <a:avLst/>
          </a:prstGeom>
        </p:spPr>
      </p:pic>
    </p:spTree>
    <p:extLst>
      <p:ext uri="{BB962C8B-B14F-4D97-AF65-F5344CB8AC3E}">
        <p14:creationId xmlns:p14="http://schemas.microsoft.com/office/powerpoint/2010/main" val="254698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72AF4992-E56B-44C3-BA20-F716E152B7DB}"/>
              </a:ext>
            </a:extLst>
          </p:cNvPr>
          <p:cNvSpPr txBox="1">
            <a:spLocks/>
          </p:cNvSpPr>
          <p:nvPr/>
        </p:nvSpPr>
        <p:spPr>
          <a:xfrm>
            <a:off x="1630355" y="292908"/>
            <a:ext cx="8508016" cy="781912"/>
          </a:xfrm>
          <a:prstGeom prst="rect">
            <a:avLst/>
          </a:prstGeom>
        </p:spPr>
        <p:txBody>
          <a:bodyPr/>
          <a:lstStyle>
            <a:lvl1pPr>
              <a:defRPr sz="2000" b="1" baseline="0">
                <a:solidFill>
                  <a:schemeClr val="tx1"/>
                </a:solidFill>
                <a:latin typeface="+mj-lt"/>
                <a:ea typeface="+mj-ea"/>
                <a:cs typeface="+mj-cs"/>
              </a:defRPr>
            </a:lvl1pPr>
          </a:lstStyle>
          <a:p>
            <a:pPr algn="ctr"/>
            <a:r>
              <a:rPr lang="fr-FR" sz="2800" kern="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Organigramme</a:t>
            </a:r>
          </a:p>
        </p:txBody>
      </p:sp>
      <p:pic>
        <p:nvPicPr>
          <p:cNvPr id="3" name="Image 2">
            <a:extLst>
              <a:ext uri="{FF2B5EF4-FFF2-40B4-BE49-F238E27FC236}">
                <a16:creationId xmlns:a16="http://schemas.microsoft.com/office/drawing/2014/main" id="{20ACD24B-1844-4BB2-93E9-FAE249D48E4E}"/>
              </a:ext>
            </a:extLst>
          </p:cNvPr>
          <p:cNvPicPr>
            <a:picLocks noChangeAspect="1"/>
          </p:cNvPicPr>
          <p:nvPr/>
        </p:nvPicPr>
        <p:blipFill rotWithShape="1">
          <a:blip r:embed="rId2">
            <a:extLst>
              <a:ext uri="{28A0092B-C50C-407E-A947-70E740481C1C}">
                <a14:useLocalDpi xmlns:a14="http://schemas.microsoft.com/office/drawing/2010/main" val="0"/>
              </a:ext>
            </a:extLst>
          </a:blip>
          <a:srcRect t="2986" b="17670"/>
          <a:stretch/>
        </p:blipFill>
        <p:spPr>
          <a:xfrm>
            <a:off x="1417645" y="1123701"/>
            <a:ext cx="9144000" cy="54413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ous-titre 2"/>
          <p:cNvSpPr txBox="1">
            <a:spLocks/>
          </p:cNvSpPr>
          <p:nvPr/>
        </p:nvSpPr>
        <p:spPr>
          <a:xfrm>
            <a:off x="779848" y="1295400"/>
            <a:ext cx="10421552" cy="48735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err="1">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Rôle</a:t>
            </a:r>
            <a:r>
              <a:rPr lang="en-GB" sz="18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et missions du </a:t>
            </a:r>
            <a:r>
              <a:rPr lang="en-GB" sz="1800" dirty="0" err="1">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Comité</a:t>
            </a:r>
            <a:r>
              <a:rPr lang="en-GB" sz="18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APP</a:t>
            </a:r>
          </a:p>
          <a:p>
            <a:pPr marL="0" indent="0">
              <a:buNone/>
            </a:pPr>
            <a:endParaRPr lang="en-GB" sz="9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fr-FR"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Composé de représentants des six établissements fondateurs de l’université Gustave Eiffel, le comité APP est une instance informelle, garante de la bonne intégration, équilibrée et efficace, de l’appui aux politiques publiques au sein de l’université. </a:t>
            </a:r>
          </a:p>
          <a:p>
            <a:pPr marL="0" indent="0">
              <a:buNone/>
            </a:pPr>
            <a:endParaRPr lang="fr-FR"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fr-FR"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Présidé par le représentant d’un établissement dont le vice-président APP n’est pas originaire, il oriente l’exercice de l’APP dans l’université : programmes d’activités, bilans annuels, retours d’expérience sur les modes de travail.</a:t>
            </a:r>
          </a:p>
          <a:p>
            <a:pPr marL="0" indent="0">
              <a:buNone/>
            </a:pPr>
            <a:endParaRPr lang="en-GB" sz="18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GB" sz="1800" dirty="0" err="1">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Membres</a:t>
            </a:r>
            <a:r>
              <a:rPr lang="en-GB" sz="18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du </a:t>
            </a:r>
            <a:r>
              <a:rPr lang="en-GB" sz="1800" dirty="0" err="1">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Comité</a:t>
            </a:r>
            <a:r>
              <a:rPr lang="en-GB" sz="18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APP</a:t>
            </a:r>
          </a:p>
          <a:p>
            <a:pPr marL="0" indent="0">
              <a:buNone/>
            </a:pPr>
            <a:endParaRPr lang="en-GB" sz="7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Ø"/>
            </a:pPr>
            <a:r>
              <a:rPr lang="en-GB" sz="14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Franck Jung</a:t>
            </a:r>
            <a:r>
              <a:rPr lang="en-GB"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a:t>
            </a:r>
            <a:r>
              <a:rPr lang="en-GB" sz="1400" dirty="0" err="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président</a:t>
            </a:r>
            <a:r>
              <a:rPr lang="en-GB"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du </a:t>
            </a:r>
            <a:r>
              <a:rPr lang="en-GB" sz="1400" dirty="0" err="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Comité</a:t>
            </a:r>
            <a:r>
              <a:rPr lang="en-GB"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APP, </a:t>
            </a:r>
            <a:r>
              <a:rPr lang="fr-FR"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École des Ingénieurs de la Ville de Paris - </a:t>
            </a:r>
            <a:r>
              <a:rPr lang="en-GB"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EIVP </a:t>
            </a:r>
          </a:p>
          <a:p>
            <a:pPr>
              <a:buFont typeface="Wingdings" panose="05000000000000000000" pitchFamily="2" charset="2"/>
              <a:buChar char="Ø"/>
            </a:pPr>
            <a:r>
              <a:rPr lang="en-GB" sz="14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Eric Alonzo</a:t>
            </a:r>
            <a:r>
              <a:rPr lang="en-GB"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a:t>
            </a:r>
            <a:r>
              <a:rPr lang="fr-FR"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École d’Architecture de la Ville &amp; des Territoires Paris-Est – </a:t>
            </a:r>
            <a:r>
              <a:rPr lang="en-GB"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EA&amp;VT</a:t>
            </a:r>
          </a:p>
          <a:p>
            <a:pPr>
              <a:buFont typeface="Wingdings" panose="05000000000000000000" pitchFamily="2" charset="2"/>
              <a:buChar char="Ø"/>
            </a:pPr>
            <a:r>
              <a:rPr lang="en-GB" sz="14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Eric </a:t>
            </a:r>
            <a:r>
              <a:rPr lang="en-GB" sz="1400" dirty="0" err="1">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Gaume</a:t>
            </a:r>
            <a:r>
              <a:rPr lang="en-GB"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ex-IFSTTAR</a:t>
            </a:r>
          </a:p>
          <a:p>
            <a:pPr>
              <a:buFont typeface="Wingdings" panose="05000000000000000000" pitchFamily="2" charset="2"/>
              <a:buChar char="Ø"/>
            </a:pPr>
            <a:r>
              <a:rPr lang="en-GB" sz="14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Yannick </a:t>
            </a:r>
            <a:r>
              <a:rPr lang="en-GB" sz="1400" dirty="0" err="1">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L’Horty</a:t>
            </a:r>
            <a:r>
              <a:rPr lang="en-GB"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ex-UPEM</a:t>
            </a:r>
          </a:p>
          <a:p>
            <a:pPr>
              <a:buFont typeface="Wingdings" panose="05000000000000000000" pitchFamily="2" charset="2"/>
              <a:buChar char="Ø"/>
            </a:pPr>
            <a:r>
              <a:rPr lang="en-GB" sz="14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Nicolas </a:t>
            </a:r>
            <a:r>
              <a:rPr lang="en-GB" sz="1400" dirty="0" err="1">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Paparoditis</a:t>
            </a:r>
            <a:r>
              <a:rPr lang="en-GB"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Ecole </a:t>
            </a:r>
            <a:r>
              <a:rPr lang="en-GB" sz="1400" dirty="0" err="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nationale</a:t>
            </a:r>
            <a:r>
              <a:rPr lang="en-GB"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des sciences </a:t>
            </a:r>
            <a:r>
              <a:rPr lang="en-GB" sz="1400" dirty="0" err="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géographiques</a:t>
            </a:r>
            <a:r>
              <a:rPr lang="en-GB"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 </a:t>
            </a:r>
            <a:r>
              <a:rPr lang="en-GB" sz="1400" dirty="0" err="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Géomatique</a:t>
            </a:r>
            <a:r>
              <a:rPr lang="en-GB"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ENSG</a:t>
            </a:r>
          </a:p>
          <a:p>
            <a:pPr>
              <a:buFont typeface="Wingdings" panose="05000000000000000000" pitchFamily="2" charset="2"/>
              <a:buChar char="Ø"/>
            </a:pPr>
            <a:r>
              <a:rPr lang="fr-FR" sz="14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Antoine </a:t>
            </a:r>
            <a:r>
              <a:rPr lang="fr-FR" sz="1400" dirty="0" err="1">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Schoen</a:t>
            </a:r>
            <a:r>
              <a:rPr lang="fr-FR"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ESIEE Paris</a:t>
            </a:r>
          </a:p>
        </p:txBody>
      </p:sp>
      <p:sp>
        <p:nvSpPr>
          <p:cNvPr id="78" name="Titre 1"/>
          <p:cNvSpPr txBox="1">
            <a:spLocks/>
          </p:cNvSpPr>
          <p:nvPr/>
        </p:nvSpPr>
        <p:spPr>
          <a:xfrm>
            <a:off x="779848" y="384280"/>
            <a:ext cx="10345352" cy="781912"/>
          </a:xfrm>
          <a:prstGeom prst="rect">
            <a:avLst/>
          </a:prstGeom>
        </p:spPr>
        <p:txBody>
          <a:bodyPr/>
          <a:lstStyle>
            <a:lvl1pPr>
              <a:defRPr>
                <a:latin typeface="+mj-lt"/>
                <a:ea typeface="+mj-ea"/>
                <a:cs typeface="+mj-cs"/>
              </a:defRPr>
            </a:lvl1pPr>
          </a:lstStyle>
          <a:p>
            <a:pPr algn="ctr"/>
            <a:r>
              <a:rPr lang="fr-FR" sz="2800" b="1" kern="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Comité Appui aux politiques publiques</a:t>
            </a:r>
          </a:p>
        </p:txBody>
      </p:sp>
    </p:spTree>
    <p:extLst>
      <p:ext uri="{BB962C8B-B14F-4D97-AF65-F5344CB8AC3E}">
        <p14:creationId xmlns:p14="http://schemas.microsoft.com/office/powerpoint/2010/main" val="19400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BD3914-70E1-402D-AD34-D0E2906E1BC2}"/>
              </a:ext>
            </a:extLst>
          </p:cNvPr>
          <p:cNvSpPr>
            <a:spLocks noGrp="1"/>
          </p:cNvSpPr>
          <p:nvPr>
            <p:ph type="title"/>
          </p:nvPr>
        </p:nvSpPr>
        <p:spPr>
          <a:xfrm>
            <a:off x="899604" y="149101"/>
            <a:ext cx="8508016" cy="781912"/>
          </a:xfrm>
        </p:spPr>
        <p:txBody>
          <a:bodyPr>
            <a:normAutofit/>
          </a:bodyPr>
          <a:lstStyle/>
          <a:p>
            <a:pPr algn="ctr"/>
            <a:r>
              <a:rPr lang="fr-FR" sz="28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Axes stratégiques</a:t>
            </a:r>
          </a:p>
        </p:txBody>
      </p:sp>
      <p:sp>
        <p:nvSpPr>
          <p:cNvPr id="3" name="Espace réservé du texte 2">
            <a:extLst>
              <a:ext uri="{FF2B5EF4-FFF2-40B4-BE49-F238E27FC236}">
                <a16:creationId xmlns:a16="http://schemas.microsoft.com/office/drawing/2014/main" id="{B76F67DF-FDE3-4E0C-B03F-1F24E0CFE6A8}"/>
              </a:ext>
            </a:extLst>
          </p:cNvPr>
          <p:cNvSpPr>
            <a:spLocks noGrp="1"/>
          </p:cNvSpPr>
          <p:nvPr>
            <p:ph type="body" sz="quarter" idx="11"/>
          </p:nvPr>
        </p:nvSpPr>
        <p:spPr>
          <a:xfrm>
            <a:off x="551155" y="1174411"/>
            <a:ext cx="10591800" cy="5410200"/>
          </a:xfrm>
        </p:spPr>
        <p:txBody>
          <a:bodyPr>
            <a:normAutofit/>
          </a:bodyPr>
          <a:lstStyle/>
          <a:p>
            <a:pPr marL="342900" indent="-342900">
              <a:buFont typeface="+mj-lt"/>
              <a:buAutoNum type="arabicPeriod"/>
            </a:pPr>
            <a:r>
              <a:rPr lang="fr-FR" sz="1600" dirty="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Ouvrir largement l’APP à </a:t>
            </a:r>
            <a:r>
              <a:rPr lang="fr-FR" sz="1600" b="1" dirty="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toute l’université</a:t>
            </a:r>
            <a:r>
              <a:rPr lang="fr-FR" sz="1600" dirty="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fr-F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en communiquant en interne et en externe, en formant et en mettant en valeur les actions publiques menées par les composantes, vice-présidences et services</a:t>
            </a:r>
          </a:p>
          <a:p>
            <a:pPr marL="342900" indent="-342900">
              <a:buFont typeface="+mj-lt"/>
              <a:buAutoNum type="arabicPeriod"/>
            </a:pPr>
            <a:endParaRPr lang="fr-F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r>
              <a:rPr lang="fr-FR" sz="1600" dirty="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Être progressivement en capacité de déployer </a:t>
            </a:r>
            <a:r>
              <a:rPr lang="fr-FR" sz="1600" b="1" dirty="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toute une palette des modes d’actions </a:t>
            </a:r>
            <a:r>
              <a:rPr lang="fr-F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(i.e. expertises collectives, séminaires, documents de référence, normes, </a:t>
            </a:r>
            <a:r>
              <a:rPr lang="fr-FR" sz="1600" i="1" dirty="0" err="1">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policy</a:t>
            </a:r>
            <a:r>
              <a:rPr lang="fr-FR" sz="1600"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briefs </a:t>
            </a:r>
            <a:r>
              <a:rPr lang="fr-F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et notes de synthèse, prospectives, contrats-cadres, évaluations, travaux étudiants…)</a:t>
            </a:r>
          </a:p>
          <a:p>
            <a:pPr marL="342900" indent="-342900">
              <a:buFont typeface="+mj-lt"/>
              <a:buAutoNum type="arabicPeriod"/>
            </a:pPr>
            <a:endParaRPr lang="fr-F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r>
              <a:rPr lang="fr-FR" sz="1600" dirty="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Aborder </a:t>
            </a:r>
            <a:r>
              <a:rPr lang="fr-FR" sz="1600" b="1" dirty="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toutes les disciplines et thématiques </a:t>
            </a:r>
            <a:r>
              <a:rPr lang="fr-FR" sz="1600" dirty="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supportées par les composantes de l’université</a:t>
            </a:r>
            <a:r>
              <a:rPr lang="fr-F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en donnant une considération particulière aux grandes politiques publiques intéressant les </a:t>
            </a:r>
            <a:r>
              <a:rPr lang="fr-FR"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tutelles </a:t>
            </a:r>
            <a:r>
              <a:rPr lang="fr-F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de l’université (lien avec la SCSP du programme 190, les contrats d’objectifs et les projets structurants de France 2030…)</a:t>
            </a:r>
          </a:p>
          <a:p>
            <a:pPr marL="342900" indent="-342900">
              <a:buFont typeface="+mj-lt"/>
              <a:buAutoNum type="arabicPeriod"/>
            </a:pPr>
            <a:endParaRPr lang="fr-F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r>
              <a:rPr lang="fr-FR" sz="1600" dirty="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Faire de l’APP une opportunité de </a:t>
            </a:r>
            <a:r>
              <a:rPr lang="fr-FR" sz="1600" b="1" dirty="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rayonnement pour tous les campus</a:t>
            </a:r>
            <a:r>
              <a:rPr lang="fr-F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dans leurs relations avec les porteurs de politiques publiques sur les </a:t>
            </a:r>
            <a:r>
              <a:rPr lang="fr-FR"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territoires</a:t>
            </a:r>
          </a:p>
          <a:p>
            <a:pPr marL="342900" indent="-342900">
              <a:buFont typeface="+mj-lt"/>
              <a:buAutoNum type="arabicPeriod"/>
            </a:pPr>
            <a:endParaRPr lang="fr-F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r>
              <a:rPr lang="fr-FR" sz="1600" dirty="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Porter un </a:t>
            </a:r>
            <a:r>
              <a:rPr lang="fr-FR" sz="1600" b="1" dirty="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regard réflexif et académique </a:t>
            </a:r>
            <a:r>
              <a:rPr lang="fr-FR" sz="1600" dirty="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sur l’APP </a:t>
            </a:r>
            <a:r>
              <a:rPr lang="fr-FR" sz="16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et le penser en échangeant notamment avec les établissements de l’ESR (réseau scientifique et technique, France Universités, alliance européenne Pioneer…) et en cherchant à valoriser l’exercice de cette mission dans les carrières</a:t>
            </a:r>
            <a:endParaRPr lang="fr-FR" sz="1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endParaRPr lang="fr-FR" sz="1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endParaRPr lang="fr-FR" sz="1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endParaRPr lang="fr-FR" sz="1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endParaRPr lang="fr-FR" sz="7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Graphique 6" descr="Mille">
            <a:extLst>
              <a:ext uri="{FF2B5EF4-FFF2-40B4-BE49-F238E27FC236}">
                <a16:creationId xmlns:a16="http://schemas.microsoft.com/office/drawing/2014/main" id="{6E8BBDAC-7BC3-42EF-840D-D73826BA50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65146" y="24009"/>
            <a:ext cx="914400" cy="914400"/>
          </a:xfrm>
          <a:prstGeom prst="rect">
            <a:avLst/>
          </a:prstGeom>
        </p:spPr>
      </p:pic>
    </p:spTree>
    <p:extLst>
      <p:ext uri="{BB962C8B-B14F-4D97-AF65-F5344CB8AC3E}">
        <p14:creationId xmlns:p14="http://schemas.microsoft.com/office/powerpoint/2010/main" val="183818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BD3914-70E1-402D-AD34-D0E2906E1BC2}"/>
              </a:ext>
            </a:extLst>
          </p:cNvPr>
          <p:cNvSpPr>
            <a:spLocks noGrp="1"/>
          </p:cNvSpPr>
          <p:nvPr>
            <p:ph type="title"/>
          </p:nvPr>
        </p:nvSpPr>
        <p:spPr>
          <a:xfrm>
            <a:off x="2325950" y="328473"/>
            <a:ext cx="6744318" cy="781912"/>
          </a:xfrm>
        </p:spPr>
        <p:txBody>
          <a:bodyPr>
            <a:normAutofit fontScale="90000"/>
          </a:bodyPr>
          <a:lstStyle/>
          <a:p>
            <a:pPr algn="ctr"/>
            <a:r>
              <a:rPr lang="fr-FR" sz="28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Développer des partenariats avec les collectivités territoriales</a:t>
            </a:r>
          </a:p>
        </p:txBody>
      </p:sp>
      <p:pic>
        <p:nvPicPr>
          <p:cNvPr id="9" name="Image 8">
            <a:extLst>
              <a:ext uri="{FF2B5EF4-FFF2-40B4-BE49-F238E27FC236}">
                <a16:creationId xmlns:a16="http://schemas.microsoft.com/office/drawing/2014/main" id="{BF1EEB11-5282-47D1-AB8E-4DDC3A612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1655" y="249452"/>
            <a:ext cx="860933" cy="860933"/>
          </a:xfrm>
          <a:prstGeom prst="rect">
            <a:avLst/>
          </a:prstGeom>
        </p:spPr>
      </p:pic>
      <p:sp>
        <p:nvSpPr>
          <p:cNvPr id="6" name="Espace réservé du texte 11">
            <a:extLst>
              <a:ext uri="{FF2B5EF4-FFF2-40B4-BE49-F238E27FC236}">
                <a16:creationId xmlns:a16="http://schemas.microsoft.com/office/drawing/2014/main" id="{8E2FE53F-3ED6-4AF5-82CD-565DCFD6E102}"/>
              </a:ext>
            </a:extLst>
          </p:cNvPr>
          <p:cNvSpPr txBox="1">
            <a:spLocks noGrp="1"/>
          </p:cNvSpPr>
          <p:nvPr>
            <p:ph type="body" sz="quarter" idx="11"/>
          </p:nvPr>
        </p:nvSpPr>
        <p:spPr>
          <a:xfrm>
            <a:off x="736662" y="1754616"/>
            <a:ext cx="10564612" cy="885371"/>
          </a:xfrm>
          <a:prstGeom prst="rect">
            <a:avLst/>
          </a:prstGeom>
          <a:noFill/>
        </p:spPr>
        <p:txBody>
          <a:bodyPr wrap="square" rtlCol="0">
            <a:spAutoFit/>
          </a:bodyPr>
          <a:lstStyle/>
          <a:p>
            <a:pPr marL="0" indent="0" algn="ctr">
              <a:buNone/>
            </a:pPr>
            <a:r>
              <a:rPr lang="fr-FR" sz="16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Pour imaginer les transformations des territoires</a:t>
            </a:r>
          </a:p>
          <a:p>
            <a:pPr marL="0" indent="0" algn="ctr">
              <a:buNone/>
            </a:pPr>
            <a:r>
              <a:rPr lang="fr-FR" sz="16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Monter des recherches-actions, organiser des recherches participatives, mettre </a:t>
            </a:r>
            <a:r>
              <a:rPr lang="fr-FR" sz="1600" dirty="0">
                <a:solidFill>
                  <a:prstClr val="white">
                    <a:lumMod val="65000"/>
                  </a:prstClr>
                </a:solidFill>
                <a:latin typeface="Tahoma" panose="020B0604030504040204" pitchFamily="34" charset="0"/>
                <a:ea typeface="Tahoma" panose="020B0604030504040204" pitchFamily="34" charset="0"/>
                <a:cs typeface="Tahoma" panose="020B0604030504040204" pitchFamily="34" charset="0"/>
              </a:rPr>
              <a:t>à disposition des outils, des méthodes, des connaissances scientifiques, des moyens d’expérimentation, des expertises</a:t>
            </a:r>
            <a:endParaRPr lang="fr-FR" sz="16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Espace réservé du texte 11">
            <a:extLst>
              <a:ext uri="{FF2B5EF4-FFF2-40B4-BE49-F238E27FC236}">
                <a16:creationId xmlns:a16="http://schemas.microsoft.com/office/drawing/2014/main" id="{003ECB4A-8743-4F43-A63E-9FD4D4ADB430}"/>
              </a:ext>
            </a:extLst>
          </p:cNvPr>
          <p:cNvSpPr txBox="1">
            <a:spLocks/>
          </p:cNvSpPr>
          <p:nvPr/>
        </p:nvSpPr>
        <p:spPr>
          <a:xfrm>
            <a:off x="548968" y="2876701"/>
            <a:ext cx="10298282" cy="66377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Pour offrir aux citoyens des temps d’information, de débat et de culture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prstClr val="white">
                    <a:lumMod val="65000"/>
                  </a:prstClr>
                </a:solidFill>
                <a:effectLst/>
                <a:uLnTx/>
                <a:uFillTx/>
                <a:latin typeface="Tahoma" panose="020B0604030504040204" pitchFamily="34" charset="0"/>
                <a:ea typeface="Tahoma" panose="020B0604030504040204" pitchFamily="34" charset="0"/>
                <a:cs typeface="Tahoma" panose="020B0604030504040204" pitchFamily="34" charset="0"/>
              </a:rPr>
              <a:t>Mettre en </a:t>
            </a:r>
            <a:r>
              <a:rPr kumimoji="0" lang="fr-FR" sz="1600" b="0" i="0" u="none" strike="noStrike" kern="1200" cap="none" spc="0" normalizeH="0" baseline="0" noProof="0" dirty="0" err="1">
                <a:ln>
                  <a:noFill/>
                </a:ln>
                <a:solidFill>
                  <a:prstClr val="white">
                    <a:lumMod val="65000"/>
                  </a:prstClr>
                </a:solidFill>
                <a:effectLst/>
                <a:uLnTx/>
                <a:uFillTx/>
                <a:latin typeface="Tahoma" panose="020B0604030504040204" pitchFamily="34" charset="0"/>
                <a:ea typeface="Tahoma" panose="020B0604030504040204" pitchFamily="34" charset="0"/>
                <a:cs typeface="Tahoma" panose="020B0604030504040204" pitchFamily="34" charset="0"/>
              </a:rPr>
              <a:t>oeuvre</a:t>
            </a:r>
            <a:r>
              <a:rPr kumimoji="0" lang="fr-FR" sz="1600" b="0" i="0" u="none" strike="noStrike" kern="1200" cap="none" spc="0" normalizeH="0" baseline="0" noProof="0" dirty="0">
                <a:ln>
                  <a:noFill/>
                </a:ln>
                <a:solidFill>
                  <a:prstClr val="white">
                    <a:lumMod val="65000"/>
                  </a:prstClr>
                </a:solidFill>
                <a:effectLst/>
                <a:uLnTx/>
                <a:uFillTx/>
                <a:latin typeface="Tahoma" panose="020B0604030504040204" pitchFamily="34" charset="0"/>
                <a:ea typeface="Tahoma" panose="020B0604030504040204" pitchFamily="34" charset="0"/>
                <a:cs typeface="Tahoma" panose="020B0604030504040204" pitchFamily="34" charset="0"/>
              </a:rPr>
              <a:t> des formes classiques ou innovantes de communication, de formation, d’échanges </a:t>
            </a:r>
          </a:p>
        </p:txBody>
      </p:sp>
      <p:sp>
        <p:nvSpPr>
          <p:cNvPr id="10" name="Espace réservé du texte 11">
            <a:extLst>
              <a:ext uri="{FF2B5EF4-FFF2-40B4-BE49-F238E27FC236}">
                <a16:creationId xmlns:a16="http://schemas.microsoft.com/office/drawing/2014/main" id="{2D36DC14-D09C-4E8B-9884-F5E7256483FA}"/>
              </a:ext>
            </a:extLst>
          </p:cNvPr>
          <p:cNvSpPr txBox="1">
            <a:spLocks/>
          </p:cNvSpPr>
          <p:nvPr/>
        </p:nvSpPr>
        <p:spPr>
          <a:xfrm>
            <a:off x="3019477" y="4170667"/>
            <a:ext cx="7287497" cy="132856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L’Université Gustave Eiffel, partenaire des collectivités territoriales, les accompagne dans leurs évolutions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0" i="0" u="none" strike="noStrike" kern="1200" cap="none" spc="0" normalizeH="0" baseline="0" noProof="0" dirty="0">
                <a:ln>
                  <a:noFill/>
                </a:ln>
                <a:solidFill>
                  <a:prstClr val="white">
                    <a:lumMod val="65000"/>
                  </a:prstClr>
                </a:solidFill>
                <a:effectLst/>
                <a:uLnTx/>
                <a:uFillTx/>
                <a:latin typeface="Tahoma" panose="020B0604030504040204" pitchFamily="34" charset="0"/>
                <a:ea typeface="Tahoma" panose="020B0604030504040204" pitchFamily="34" charset="0"/>
                <a:cs typeface="Tahoma" panose="020B0604030504040204" pitchFamily="34" charset="0"/>
              </a:rPr>
              <a:t>Pour que la mobilisation de la présence locale universitaire puisse accompagner les citoyens et leurs représentants dans la préparation de leur avenir</a:t>
            </a:r>
          </a:p>
        </p:txBody>
      </p:sp>
      <p:pic>
        <p:nvPicPr>
          <p:cNvPr id="11" name="Image 10">
            <a:extLst>
              <a:ext uri="{FF2B5EF4-FFF2-40B4-BE49-F238E27FC236}">
                <a16:creationId xmlns:a16="http://schemas.microsoft.com/office/drawing/2014/main" id="{FA08299A-1C2E-4187-AF01-9F9CBBEDA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986267">
            <a:off x="1401902" y="4299291"/>
            <a:ext cx="2066335" cy="1071323"/>
          </a:xfrm>
          <a:prstGeom prst="rect">
            <a:avLst/>
          </a:prstGeom>
        </p:spPr>
      </p:pic>
    </p:spTree>
    <p:extLst>
      <p:ext uri="{BB962C8B-B14F-4D97-AF65-F5344CB8AC3E}">
        <p14:creationId xmlns:p14="http://schemas.microsoft.com/office/powerpoint/2010/main" val="249795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BD3914-70E1-402D-AD34-D0E2906E1BC2}"/>
              </a:ext>
            </a:extLst>
          </p:cNvPr>
          <p:cNvSpPr>
            <a:spLocks noGrp="1"/>
          </p:cNvSpPr>
          <p:nvPr>
            <p:ph type="title"/>
          </p:nvPr>
        </p:nvSpPr>
        <p:spPr>
          <a:xfrm>
            <a:off x="1973802" y="246756"/>
            <a:ext cx="7019277" cy="781912"/>
          </a:xfrm>
        </p:spPr>
        <p:txBody>
          <a:bodyPr>
            <a:normAutofit fontScale="90000"/>
          </a:bodyPr>
          <a:lstStyle/>
          <a:p>
            <a:pPr algn="ctr"/>
            <a:r>
              <a:rPr lang="fr-FR" sz="28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Monter et suivre des contrats et des conventions avec des acteurs publics</a:t>
            </a:r>
          </a:p>
        </p:txBody>
      </p:sp>
      <p:pic>
        <p:nvPicPr>
          <p:cNvPr id="5" name="Image 4">
            <a:extLst>
              <a:ext uri="{FF2B5EF4-FFF2-40B4-BE49-F238E27FC236}">
                <a16:creationId xmlns:a16="http://schemas.microsoft.com/office/drawing/2014/main" id="{5790DABC-D83B-4AC0-9D0C-14E1EBCF6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2085" y="216157"/>
            <a:ext cx="763174" cy="763174"/>
          </a:xfrm>
          <a:prstGeom prst="rect">
            <a:avLst/>
          </a:prstGeom>
        </p:spPr>
      </p:pic>
      <p:pic>
        <p:nvPicPr>
          <p:cNvPr id="4" name="Image 3">
            <a:extLst>
              <a:ext uri="{FF2B5EF4-FFF2-40B4-BE49-F238E27FC236}">
                <a16:creationId xmlns:a16="http://schemas.microsoft.com/office/drawing/2014/main" id="{8DABCD0A-96A8-41E7-B583-535F20352F39}"/>
              </a:ext>
            </a:extLst>
          </p:cNvPr>
          <p:cNvPicPr>
            <a:picLocks noChangeAspect="1"/>
          </p:cNvPicPr>
          <p:nvPr/>
        </p:nvPicPr>
        <p:blipFill>
          <a:blip r:embed="rId3"/>
          <a:stretch>
            <a:fillRect/>
          </a:stretch>
        </p:blipFill>
        <p:spPr>
          <a:xfrm>
            <a:off x="2265176" y="5015437"/>
            <a:ext cx="1401961" cy="651077"/>
          </a:xfrm>
          <a:prstGeom prst="rect">
            <a:avLst/>
          </a:prstGeom>
        </p:spPr>
      </p:pic>
      <p:pic>
        <p:nvPicPr>
          <p:cNvPr id="6" name="Image 5">
            <a:extLst>
              <a:ext uri="{FF2B5EF4-FFF2-40B4-BE49-F238E27FC236}">
                <a16:creationId xmlns:a16="http://schemas.microsoft.com/office/drawing/2014/main" id="{62A67F1E-5503-43A7-91AB-54082DF6015A}"/>
              </a:ext>
            </a:extLst>
          </p:cNvPr>
          <p:cNvPicPr>
            <a:picLocks noChangeAspect="1"/>
          </p:cNvPicPr>
          <p:nvPr/>
        </p:nvPicPr>
        <p:blipFill>
          <a:blip r:embed="rId4"/>
          <a:stretch>
            <a:fillRect/>
          </a:stretch>
        </p:blipFill>
        <p:spPr>
          <a:xfrm>
            <a:off x="196249" y="4203662"/>
            <a:ext cx="1458543" cy="618349"/>
          </a:xfrm>
          <a:prstGeom prst="rect">
            <a:avLst/>
          </a:prstGeom>
        </p:spPr>
      </p:pic>
      <p:sp>
        <p:nvSpPr>
          <p:cNvPr id="8" name="ZoneTexte 7">
            <a:extLst>
              <a:ext uri="{FF2B5EF4-FFF2-40B4-BE49-F238E27FC236}">
                <a16:creationId xmlns:a16="http://schemas.microsoft.com/office/drawing/2014/main" id="{A9550199-C073-4C2E-BFEE-5864F3C24A71}"/>
              </a:ext>
            </a:extLst>
          </p:cNvPr>
          <p:cNvSpPr txBox="1"/>
          <p:nvPr/>
        </p:nvSpPr>
        <p:spPr>
          <a:xfrm>
            <a:off x="324206" y="3542611"/>
            <a:ext cx="3342931" cy="553998"/>
          </a:xfrm>
          <a:prstGeom prst="rect">
            <a:avLst/>
          </a:prstGeom>
          <a:noFill/>
        </p:spPr>
        <p:txBody>
          <a:bodyPr wrap="square" rtlCol="0">
            <a:spAutoFit/>
          </a:bodyPr>
          <a:lstStyle/>
          <a:p>
            <a:r>
              <a:rPr lang="fr-FR" sz="15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Contrats d’objectifs pluriannuels avec les tutelles </a:t>
            </a:r>
            <a:r>
              <a:rPr lang="fr-FR" sz="1500" dirty="0">
                <a:latin typeface="Tahoma" panose="020B0604030504040204" pitchFamily="34" charset="0"/>
                <a:ea typeface="Tahoma" panose="020B0604030504040204" pitchFamily="34" charset="0"/>
                <a:cs typeface="Tahoma" panose="020B0604030504040204" pitchFamily="34" charset="0"/>
              </a:rPr>
              <a:t>(2023-2025)</a:t>
            </a:r>
          </a:p>
        </p:txBody>
      </p:sp>
      <p:sp>
        <p:nvSpPr>
          <p:cNvPr id="9" name="ZoneTexte 8">
            <a:extLst>
              <a:ext uri="{FF2B5EF4-FFF2-40B4-BE49-F238E27FC236}">
                <a16:creationId xmlns:a16="http://schemas.microsoft.com/office/drawing/2014/main" id="{AFAB6DF9-46D7-4AEC-9CC4-47CC5CBDB035}"/>
              </a:ext>
            </a:extLst>
          </p:cNvPr>
          <p:cNvSpPr txBox="1"/>
          <p:nvPr/>
        </p:nvSpPr>
        <p:spPr>
          <a:xfrm>
            <a:off x="1654792" y="4203662"/>
            <a:ext cx="2248737" cy="738664"/>
          </a:xfrm>
          <a:prstGeom prst="rect">
            <a:avLst/>
          </a:prstGeom>
          <a:noFill/>
        </p:spPr>
        <p:txBody>
          <a:bodyPr wrap="square" rtlCol="0">
            <a:spAutoFit/>
          </a:bodyPr>
          <a:lstStyle/>
          <a:p>
            <a:r>
              <a:rPr lang="fr-FR"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COMP : contrat d’objectifs, de moyens et de performance</a:t>
            </a:r>
          </a:p>
        </p:txBody>
      </p:sp>
      <p:sp>
        <p:nvSpPr>
          <p:cNvPr id="10" name="ZoneTexte 9">
            <a:extLst>
              <a:ext uri="{FF2B5EF4-FFF2-40B4-BE49-F238E27FC236}">
                <a16:creationId xmlns:a16="http://schemas.microsoft.com/office/drawing/2014/main" id="{DAABB186-5342-4C15-AAED-81306DB120CA}"/>
              </a:ext>
            </a:extLst>
          </p:cNvPr>
          <p:cNvSpPr txBox="1"/>
          <p:nvPr/>
        </p:nvSpPr>
        <p:spPr>
          <a:xfrm>
            <a:off x="247130" y="5015437"/>
            <a:ext cx="2248737" cy="523220"/>
          </a:xfrm>
          <a:prstGeom prst="rect">
            <a:avLst/>
          </a:prstGeom>
          <a:noFill/>
        </p:spPr>
        <p:txBody>
          <a:bodyPr wrap="square" rtlCol="0">
            <a:spAutoFit/>
          </a:bodyPr>
          <a:lstStyle/>
          <a:p>
            <a:r>
              <a:rPr lang="fr-FR"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COP : contrat d’objectifs et de performance</a:t>
            </a:r>
          </a:p>
        </p:txBody>
      </p:sp>
      <p:sp>
        <p:nvSpPr>
          <p:cNvPr id="11" name="ZoneTexte 10">
            <a:extLst>
              <a:ext uri="{FF2B5EF4-FFF2-40B4-BE49-F238E27FC236}">
                <a16:creationId xmlns:a16="http://schemas.microsoft.com/office/drawing/2014/main" id="{CD31BE69-D73C-4028-A8B1-EE28A4C3CD0B}"/>
              </a:ext>
            </a:extLst>
          </p:cNvPr>
          <p:cNvSpPr txBox="1"/>
          <p:nvPr/>
        </p:nvSpPr>
        <p:spPr>
          <a:xfrm>
            <a:off x="4229732" y="2665760"/>
            <a:ext cx="3424616" cy="553998"/>
          </a:xfrm>
          <a:prstGeom prst="rect">
            <a:avLst/>
          </a:prstGeom>
          <a:noFill/>
        </p:spPr>
        <p:txBody>
          <a:bodyPr wrap="square" rtlCol="0">
            <a:spAutoFit/>
          </a:bodyPr>
          <a:lstStyle/>
          <a:p>
            <a:r>
              <a:rPr lang="fr-FR" sz="15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Conventions avec des directions d’administration centrale</a:t>
            </a:r>
          </a:p>
        </p:txBody>
      </p:sp>
      <p:sp>
        <p:nvSpPr>
          <p:cNvPr id="17" name="ZoneTexte 16">
            <a:extLst>
              <a:ext uri="{FF2B5EF4-FFF2-40B4-BE49-F238E27FC236}">
                <a16:creationId xmlns:a16="http://schemas.microsoft.com/office/drawing/2014/main" id="{B2692A56-7CBE-4199-88EC-1307BCC217B3}"/>
              </a:ext>
            </a:extLst>
          </p:cNvPr>
          <p:cNvSpPr txBox="1"/>
          <p:nvPr/>
        </p:nvSpPr>
        <p:spPr>
          <a:xfrm>
            <a:off x="4078270" y="3389451"/>
            <a:ext cx="3340886" cy="2246769"/>
          </a:xfrm>
          <a:prstGeom prst="rect">
            <a:avLst/>
          </a:prstGeom>
          <a:noFill/>
        </p:spPr>
        <p:txBody>
          <a:bodyPr wrap="square" rtlCol="0">
            <a:spAutoFit/>
          </a:bodyPr>
          <a:lstStyle/>
          <a:p>
            <a:r>
              <a:rPr lang="fr-FR" sz="14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DGITM</a:t>
            </a:r>
            <a:r>
              <a:rPr lang="fr-FR"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 direction générale des infrastructures, des transports et des mobilités</a:t>
            </a:r>
          </a:p>
          <a:p>
            <a:r>
              <a:rPr lang="fr-FR" sz="14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DGPR</a:t>
            </a:r>
            <a:r>
              <a:rPr lang="fr-FR"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 direction générale de la prévention des risques</a:t>
            </a:r>
          </a:p>
          <a:p>
            <a:r>
              <a:rPr lang="fr-FR" sz="14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DSR</a:t>
            </a:r>
            <a:r>
              <a:rPr lang="fr-FR"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 délégation à la sécurité routière</a:t>
            </a:r>
          </a:p>
          <a:p>
            <a:r>
              <a:rPr lang="fr-FR" sz="14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AIT</a:t>
            </a:r>
            <a:r>
              <a:rPr lang="fr-FR"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 agence pour l’innovation des transport</a:t>
            </a:r>
          </a:p>
          <a:p>
            <a:r>
              <a:rPr lang="fr-FR" sz="1400" dirty="0">
                <a:solidFill>
                  <a:schemeClr val="bg2">
                    <a:lumMod val="5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DGAC/STAC </a:t>
            </a:r>
            <a:r>
              <a:rPr lang="fr-FR"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service technique de l’aviation civil</a:t>
            </a:r>
          </a:p>
        </p:txBody>
      </p:sp>
      <p:sp>
        <p:nvSpPr>
          <p:cNvPr id="18" name="ZoneTexte 17">
            <a:extLst>
              <a:ext uri="{FF2B5EF4-FFF2-40B4-BE49-F238E27FC236}">
                <a16:creationId xmlns:a16="http://schemas.microsoft.com/office/drawing/2014/main" id="{E790AB9A-1D6A-4634-B837-DBDAAFC0E813}"/>
              </a:ext>
            </a:extLst>
          </p:cNvPr>
          <p:cNvSpPr txBox="1"/>
          <p:nvPr/>
        </p:nvSpPr>
        <p:spPr>
          <a:xfrm>
            <a:off x="8786906" y="3479783"/>
            <a:ext cx="2330121" cy="553998"/>
          </a:xfrm>
          <a:prstGeom prst="rect">
            <a:avLst/>
          </a:prstGeom>
          <a:noFill/>
        </p:spPr>
        <p:txBody>
          <a:bodyPr wrap="square" rtlCol="0">
            <a:spAutoFit/>
          </a:bodyPr>
          <a:lstStyle/>
          <a:p>
            <a:r>
              <a:rPr lang="fr-FR" sz="15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Partenariats avec des organismes publics</a:t>
            </a:r>
          </a:p>
        </p:txBody>
      </p:sp>
      <p:sp>
        <p:nvSpPr>
          <p:cNvPr id="19" name="ZoneTexte 18">
            <a:extLst>
              <a:ext uri="{FF2B5EF4-FFF2-40B4-BE49-F238E27FC236}">
                <a16:creationId xmlns:a16="http://schemas.microsoft.com/office/drawing/2014/main" id="{62DA615E-0DB8-4530-8B38-9D78083311A7}"/>
              </a:ext>
            </a:extLst>
          </p:cNvPr>
          <p:cNvSpPr txBox="1"/>
          <p:nvPr/>
        </p:nvSpPr>
        <p:spPr>
          <a:xfrm>
            <a:off x="7639502" y="4129449"/>
            <a:ext cx="2911570" cy="523220"/>
          </a:xfrm>
          <a:prstGeom prst="rect">
            <a:avLst/>
          </a:prstGeom>
          <a:noFill/>
        </p:spPr>
        <p:txBody>
          <a:bodyPr wrap="square" rtlCol="0">
            <a:spAutoFit/>
          </a:bodyPr>
          <a:lstStyle/>
          <a:p>
            <a:r>
              <a:rPr lang="fr-FR"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Ecole des officiers de la gendarmerie nationale </a:t>
            </a:r>
          </a:p>
        </p:txBody>
      </p:sp>
      <p:pic>
        <p:nvPicPr>
          <p:cNvPr id="13" name="Image 12">
            <a:extLst>
              <a:ext uri="{FF2B5EF4-FFF2-40B4-BE49-F238E27FC236}">
                <a16:creationId xmlns:a16="http://schemas.microsoft.com/office/drawing/2014/main" id="{0A074529-A7E3-4E4D-B3C2-B0D35405E645}"/>
              </a:ext>
            </a:extLst>
          </p:cNvPr>
          <p:cNvPicPr>
            <a:picLocks noChangeAspect="1"/>
          </p:cNvPicPr>
          <p:nvPr/>
        </p:nvPicPr>
        <p:blipFill rotWithShape="1">
          <a:blip r:embed="rId5">
            <a:extLst>
              <a:ext uri="{28A0092B-C50C-407E-A947-70E740481C1C}">
                <a14:useLocalDpi xmlns:a14="http://schemas.microsoft.com/office/drawing/2010/main" val="0"/>
              </a:ext>
            </a:extLst>
          </a:blip>
          <a:srcRect r="25304" b="9551"/>
          <a:stretch/>
        </p:blipFill>
        <p:spPr>
          <a:xfrm rot="7097189">
            <a:off x="9294936" y="2041213"/>
            <a:ext cx="1383478" cy="1095052"/>
          </a:xfrm>
          <a:prstGeom prst="rect">
            <a:avLst/>
          </a:prstGeom>
        </p:spPr>
      </p:pic>
      <p:pic>
        <p:nvPicPr>
          <p:cNvPr id="14" name="Image 13">
            <a:extLst>
              <a:ext uri="{FF2B5EF4-FFF2-40B4-BE49-F238E27FC236}">
                <a16:creationId xmlns:a16="http://schemas.microsoft.com/office/drawing/2014/main" id="{45530E04-539D-47B2-A147-145E76A8B0AD}"/>
              </a:ext>
            </a:extLst>
          </p:cNvPr>
          <p:cNvPicPr>
            <a:picLocks noChangeAspect="1"/>
          </p:cNvPicPr>
          <p:nvPr/>
        </p:nvPicPr>
        <p:blipFill rotWithShape="1">
          <a:blip r:embed="rId5">
            <a:extLst>
              <a:ext uri="{28A0092B-C50C-407E-A947-70E740481C1C}">
                <a14:useLocalDpi xmlns:a14="http://schemas.microsoft.com/office/drawing/2010/main" val="0"/>
              </a:ext>
            </a:extLst>
          </a:blip>
          <a:srcRect r="27551" b="10185"/>
          <a:stretch/>
        </p:blipFill>
        <p:spPr>
          <a:xfrm rot="8347205">
            <a:off x="5242354" y="1183651"/>
            <a:ext cx="1207330" cy="1238010"/>
          </a:xfrm>
          <a:prstGeom prst="rect">
            <a:avLst/>
          </a:prstGeom>
        </p:spPr>
      </p:pic>
      <p:pic>
        <p:nvPicPr>
          <p:cNvPr id="15" name="Image 14">
            <a:extLst>
              <a:ext uri="{FF2B5EF4-FFF2-40B4-BE49-F238E27FC236}">
                <a16:creationId xmlns:a16="http://schemas.microsoft.com/office/drawing/2014/main" id="{FACF1E87-B66D-4AA5-AE85-AB6B6CD111B3}"/>
              </a:ext>
            </a:extLst>
          </p:cNvPr>
          <p:cNvPicPr>
            <a:picLocks noChangeAspect="1"/>
          </p:cNvPicPr>
          <p:nvPr/>
        </p:nvPicPr>
        <p:blipFill rotWithShape="1">
          <a:blip r:embed="rId5">
            <a:extLst>
              <a:ext uri="{28A0092B-C50C-407E-A947-70E740481C1C}">
                <a14:useLocalDpi xmlns:a14="http://schemas.microsoft.com/office/drawing/2010/main" val="0"/>
              </a:ext>
            </a:extLst>
          </a:blip>
          <a:srcRect l="16129" t="16355" r="21256" b="11267"/>
          <a:stretch/>
        </p:blipFill>
        <p:spPr>
          <a:xfrm rot="10044648">
            <a:off x="1465589" y="2232823"/>
            <a:ext cx="1305296" cy="1007344"/>
          </a:xfrm>
          <a:prstGeom prst="rect">
            <a:avLst/>
          </a:prstGeom>
        </p:spPr>
      </p:pic>
      <p:pic>
        <p:nvPicPr>
          <p:cNvPr id="7" name="Image 6">
            <a:extLst>
              <a:ext uri="{FF2B5EF4-FFF2-40B4-BE49-F238E27FC236}">
                <a16:creationId xmlns:a16="http://schemas.microsoft.com/office/drawing/2014/main" id="{A8652D1D-8139-4D53-B8D2-4BB2D29E9CEA}"/>
              </a:ext>
            </a:extLst>
          </p:cNvPr>
          <p:cNvPicPr>
            <a:picLocks noChangeAspect="1"/>
          </p:cNvPicPr>
          <p:nvPr/>
        </p:nvPicPr>
        <p:blipFill rotWithShape="1">
          <a:blip r:embed="rId6">
            <a:extLst>
              <a:ext uri="{28A0092B-C50C-407E-A947-70E740481C1C}">
                <a14:useLocalDpi xmlns:a14="http://schemas.microsoft.com/office/drawing/2010/main" val="0"/>
              </a:ext>
            </a:extLst>
          </a:blip>
          <a:srcRect t="12102" r="8583"/>
          <a:stretch/>
        </p:blipFill>
        <p:spPr>
          <a:xfrm>
            <a:off x="10996814" y="5218000"/>
            <a:ext cx="707260" cy="836439"/>
          </a:xfrm>
          <a:prstGeom prst="rect">
            <a:avLst/>
          </a:prstGeom>
        </p:spPr>
      </p:pic>
      <p:pic>
        <p:nvPicPr>
          <p:cNvPr id="16" name="Image 15">
            <a:extLst>
              <a:ext uri="{FF2B5EF4-FFF2-40B4-BE49-F238E27FC236}">
                <a16:creationId xmlns:a16="http://schemas.microsoft.com/office/drawing/2014/main" id="{924CC237-9ECF-4174-871A-D78BF6041142}"/>
              </a:ext>
            </a:extLst>
          </p:cNvPr>
          <p:cNvPicPr>
            <a:picLocks noChangeAspect="1"/>
          </p:cNvPicPr>
          <p:nvPr/>
        </p:nvPicPr>
        <p:blipFill rotWithShape="1">
          <a:blip r:embed="rId7">
            <a:extLst>
              <a:ext uri="{28A0092B-C50C-407E-A947-70E740481C1C}">
                <a14:useLocalDpi xmlns:a14="http://schemas.microsoft.com/office/drawing/2010/main" val="0"/>
              </a:ext>
            </a:extLst>
          </a:blip>
          <a:srcRect r="10458"/>
          <a:stretch/>
        </p:blipFill>
        <p:spPr>
          <a:xfrm>
            <a:off x="9762510" y="4147441"/>
            <a:ext cx="1028161" cy="455997"/>
          </a:xfrm>
          <a:prstGeom prst="rect">
            <a:avLst/>
          </a:prstGeom>
        </p:spPr>
      </p:pic>
      <p:pic>
        <p:nvPicPr>
          <p:cNvPr id="21" name="Image 20">
            <a:extLst>
              <a:ext uri="{FF2B5EF4-FFF2-40B4-BE49-F238E27FC236}">
                <a16:creationId xmlns:a16="http://schemas.microsoft.com/office/drawing/2014/main" id="{25686E3A-19E5-4A51-A506-05DBA22822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91102" y="4708405"/>
            <a:ext cx="632570" cy="632570"/>
          </a:xfrm>
          <a:prstGeom prst="rect">
            <a:avLst/>
          </a:prstGeom>
        </p:spPr>
      </p:pic>
      <p:sp>
        <p:nvSpPr>
          <p:cNvPr id="22" name="Rectangle 21">
            <a:extLst>
              <a:ext uri="{FF2B5EF4-FFF2-40B4-BE49-F238E27FC236}">
                <a16:creationId xmlns:a16="http://schemas.microsoft.com/office/drawing/2014/main" id="{A9B48D24-6BDD-4DC3-BCDE-F0831F34F137}"/>
              </a:ext>
            </a:extLst>
          </p:cNvPr>
          <p:cNvSpPr/>
          <p:nvPr/>
        </p:nvSpPr>
        <p:spPr>
          <a:xfrm>
            <a:off x="7244795" y="5555554"/>
            <a:ext cx="3951901" cy="523220"/>
          </a:xfrm>
          <a:prstGeom prst="rect">
            <a:avLst/>
          </a:prstGeom>
        </p:spPr>
        <p:txBody>
          <a:bodyPr wrap="square">
            <a:spAutoFit/>
          </a:bodyPr>
          <a:lstStyle/>
          <a:p>
            <a:r>
              <a:rPr lang="fr-FR"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Centre d’études et d’expertises sur les risques, l’environnement, la mobilité et l’aménagement</a:t>
            </a:r>
          </a:p>
        </p:txBody>
      </p:sp>
      <p:sp>
        <p:nvSpPr>
          <p:cNvPr id="23" name="Rectangle 22">
            <a:extLst>
              <a:ext uri="{FF2B5EF4-FFF2-40B4-BE49-F238E27FC236}">
                <a16:creationId xmlns:a16="http://schemas.microsoft.com/office/drawing/2014/main" id="{E4400A62-C62D-47F9-B684-7AE247B77B74}"/>
              </a:ext>
            </a:extLst>
          </p:cNvPr>
          <p:cNvSpPr/>
          <p:nvPr/>
        </p:nvSpPr>
        <p:spPr>
          <a:xfrm>
            <a:off x="9114410" y="4833613"/>
            <a:ext cx="1260410" cy="307777"/>
          </a:xfrm>
          <a:prstGeom prst="rect">
            <a:avLst/>
          </a:prstGeom>
        </p:spPr>
        <p:txBody>
          <a:bodyPr wrap="none">
            <a:spAutoFit/>
          </a:bodyPr>
          <a:lstStyle/>
          <a:p>
            <a:r>
              <a:rPr lang="fr-FR" sz="14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Météo-France</a:t>
            </a:r>
          </a:p>
        </p:txBody>
      </p:sp>
    </p:spTree>
    <p:extLst>
      <p:ext uri="{BB962C8B-B14F-4D97-AF65-F5344CB8AC3E}">
        <p14:creationId xmlns:p14="http://schemas.microsoft.com/office/powerpoint/2010/main" val="207763931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TotalTime>
  <Words>1369</Words>
  <Application>Microsoft Office PowerPoint</Application>
  <PresentationFormat>Grand écran</PresentationFormat>
  <Paragraphs>132</Paragraphs>
  <Slides>14</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Calibri Light</vt:lpstr>
      <vt:lpstr>Tahoma</vt:lpstr>
      <vt:lpstr>Wingdings</vt:lpstr>
      <vt:lpstr>Thème Office</vt:lpstr>
      <vt:lpstr> Vice-présidence Appui aux Politiques Publiques  (VP-APP) mars 2024 </vt:lpstr>
      <vt:lpstr>3ème mission des universités</vt:lpstr>
      <vt:lpstr>Présentation PowerPoint</vt:lpstr>
      <vt:lpstr>L’appui aux politiques publiques dans les missions de l’Université Gustave Eiffel (cf. art. 2.1 du décret du 13 décembre 2019)</vt:lpstr>
      <vt:lpstr>Présentation PowerPoint</vt:lpstr>
      <vt:lpstr>Présentation PowerPoint</vt:lpstr>
      <vt:lpstr>Axes stratégiques</vt:lpstr>
      <vt:lpstr>Développer des partenariats avec les collectivités territoriales</vt:lpstr>
      <vt:lpstr>Monter et suivre des contrats et des conventions avec des acteurs publics</vt:lpstr>
      <vt:lpstr>La normalisation et le Réseau Scientifique et Technique</vt:lpstr>
      <vt:lpstr>Soutien financier auprès de porteurs d’actions en matière de normalisation, standardisation, méthodologie, en appui aux politiques publiques</vt:lpstr>
      <vt:lpstr>Valoriser les résultats de recherche et les offres de formation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Vice-présidence Appui  Aux Politiques Publiques (VP-APP) mars 2024</dc:title>
  <dc:creator>SIRET Manon</dc:creator>
  <cp:lastModifiedBy>SIRET Manon</cp:lastModifiedBy>
  <cp:revision>52</cp:revision>
  <dcterms:created xsi:type="dcterms:W3CDTF">2024-03-18T12:49:48Z</dcterms:created>
  <dcterms:modified xsi:type="dcterms:W3CDTF">2024-03-25T12:12:15Z</dcterms:modified>
</cp:coreProperties>
</file>